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72" r:id="rId3"/>
    <p:sldId id="412" r:id="rId4"/>
    <p:sldId id="276" r:id="rId5"/>
    <p:sldId id="264" r:id="rId6"/>
    <p:sldId id="263" r:id="rId7"/>
    <p:sldId id="257" r:id="rId8"/>
    <p:sldId id="260" r:id="rId9"/>
    <p:sldId id="258" r:id="rId10"/>
    <p:sldId id="267" r:id="rId11"/>
    <p:sldId id="265" r:id="rId12"/>
    <p:sldId id="266" r:id="rId13"/>
    <p:sldId id="342" r:id="rId14"/>
    <p:sldId id="256" r:id="rId15"/>
    <p:sldId id="268" r:id="rId16"/>
    <p:sldId id="269" r:id="rId17"/>
    <p:sldId id="270" r:id="rId18"/>
    <p:sldId id="271" r:id="rId19"/>
    <p:sldId id="259" r:id="rId20"/>
    <p:sldId id="262" r:id="rId21"/>
    <p:sldId id="446" r:id="rId22"/>
    <p:sldId id="456" r:id="rId23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86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94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61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2133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97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053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07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71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0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16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3648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096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93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F78B609F-C48C-CEA8-69D6-55FC73FE3C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C940703D-EDB8-9C1B-2CAA-72A4F743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17758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17758 h 3840"/>
                <a:gd name="T8" fmla="*/ 0 w 1824"/>
                <a:gd name="T9" fmla="*/ 17758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r-HR" sz="1800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10DE5582-B130-DD07-DD67-0859EA53652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1800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15695703-8E76-5325-8729-FD26C4D71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6F30142F-374C-3577-A0F1-C5AD7CFBF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sz="1800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AE783866-3A15-E6B9-9996-5E43AC41F18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51B3AD4C-BC19-4560-9EF6-2AEE5164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hr-HR" sz="1800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57688B22-440E-AA97-4A53-5B201C19F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57871C2-F5FF-F9B1-7B58-716073F6DE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B560719-18BC-EFDE-F174-E70882ACA60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9E4C607-3844-1DF0-65E6-1BC8E1C57D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FB4E8FE-FE7C-94AE-1F67-0F51BD9E5C4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sz="1800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48C865A3-E78F-3923-9A3D-8B60D8B16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7FFE5DD-96C8-4B26-059F-746B97424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133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526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8410-86F2-28AE-AB05-C12FDF7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9" y="273100"/>
            <a:ext cx="4730451" cy="1637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Ljubite jedni druge…!</a:t>
            </a:r>
            <a:endParaRPr lang="en-US" sz="60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9DD63-05C7-7249-A649-754DA3271CB4}"/>
              </a:ext>
            </a:extLst>
          </p:cNvPr>
          <p:cNvSpPr txBox="1"/>
          <p:nvPr/>
        </p:nvSpPr>
        <p:spPr>
          <a:xfrm>
            <a:off x="1069847" y="2607013"/>
            <a:ext cx="5447685" cy="4250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r-HR" sz="6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Uspjesi dugoga odgojnoga puta</a:t>
            </a:r>
          </a:p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hr-H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Niko Bilić, SJ</a:t>
            </a:r>
          </a:p>
          <a:p>
            <a:pPr defTabSz="914400">
              <a:lnSpc>
                <a:spcPct val="90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person's face&#10;&#10;Description automatically generated">
            <a:extLst>
              <a:ext uri="{FF2B5EF4-FFF2-40B4-BE49-F238E27FC236}">
                <a16:creationId xmlns:a16="http://schemas.microsoft.com/office/drawing/2014/main" id="{E7C8E5B3-03D2-5897-27CC-459134B32A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03" r="2" b="3905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179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Pomirna</a:t>
            </a:r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žrtva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80744"/>
            <a:ext cx="10058400" cy="52395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Žrtva Bogu Izakovu (46,1.3)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 sam Bog tvoga oca” (3)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Zvanje: 2x „Jakove” (2)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boj se!” (46,3) – ne općenito, nego </a:t>
            </a:r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sići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(46,3)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Egipat – poslanje od Boga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Svrha: “velik narod” (46,3) –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djelo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Temelj hrabrosti (46,4):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tobom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sići ću i vratiti te („dati da uziđeš”)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Susret s Josipom</a:t>
            </a:r>
            <a:endParaRPr lang="hr-H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7E3568A-3EEA-E4D8-523D-DF99265A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838" y="0"/>
            <a:ext cx="53641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228850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Univerzalan </a:t>
            </a:r>
            <a:b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28850"/>
            <a:ext cx="10058400" cy="43583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 blagoslivlja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Faraona! (47,7)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Josipove sinove (48,14)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svoje sinove (49,28)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</a:pPr>
            <a:r>
              <a:rPr lang="hr-HR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„U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tvoj spas uzdam se</a:t>
            </a:r>
            <a:r>
              <a:rPr lang="hr-HR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 Gospodine!”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38BDBE-4CE0-5B19-1487-3DDCB04A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657" y="0"/>
            <a:ext cx="5571344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6CCE549-EC3C-8120-92E0-6B35DCC967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e-IL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 רעי לא אחסר</a:t>
            </a:r>
            <a:r>
              <a:rPr lang="de-DE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23)</a:t>
            </a:r>
            <a:b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adonaj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ro’i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ehsar</a:t>
            </a:r>
            <a:r>
              <a:rPr lang="hr-HR" altLang="sr-Latn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de-DE" altLang="sr-Latn-R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7235F3F8-323C-864C-4D64-3088E673E89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06600" y="5666581"/>
            <a:ext cx="7772400" cy="11636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Gospodin je pastir moj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u čem ja ne oskudijevam</a:t>
            </a:r>
            <a:endParaRPr lang="de-DE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3C70B08-D7E3-62AF-FA26-03B3C292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71" y="2111381"/>
            <a:ext cx="11689257" cy="319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48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94793-0748-A7A0-3691-0724CA881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822646"/>
            <a:ext cx="5191759" cy="3170497"/>
          </a:xfrm>
        </p:spPr>
        <p:txBody>
          <a:bodyPr anchor="t">
            <a:normAutofit/>
          </a:bodyPr>
          <a:lstStyle/>
          <a:p>
            <a:r>
              <a:rPr lang="hr-HR" sz="6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Juda pomirio braću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1EE2B-62F6-5F92-9D43-35826FA71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711208"/>
            <a:ext cx="4758891" cy="1783523"/>
          </a:xfrm>
        </p:spPr>
        <p:txBody>
          <a:bodyPr anchor="b">
            <a:norm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Judina plemena i njegov duhovni razvoj</a:t>
            </a:r>
          </a:p>
        </p:txBody>
      </p:sp>
      <p:sp>
        <p:nvSpPr>
          <p:cNvPr id="1062" name="Rectangle 1050">
            <a:extLst>
              <a:ext uri="{FF2B5EF4-FFF2-40B4-BE49-F238E27FC236}">
                <a16:creationId xmlns:a16="http://schemas.microsoft.com/office/drawing/2014/main" id="{34DBF680-FBD0-4394-A076-AD549E2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2631257"/>
            <a:ext cx="4846320" cy="548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A painting of a person in a robe&#10;&#10;Description automatically generated">
            <a:extLst>
              <a:ext uri="{FF2B5EF4-FFF2-40B4-BE49-F238E27FC236}">
                <a16:creationId xmlns:a16="http://schemas.microsoft.com/office/drawing/2014/main" id="{ABB48584-4F17-A8A8-8745-C95A0267F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" name="Freeform: Shape 1052">
            <a:extLst>
              <a:ext uri="{FF2B5EF4-FFF2-40B4-BE49-F238E27FC236}">
                <a16:creationId xmlns:a16="http://schemas.microsoft.com/office/drawing/2014/main" id="{025516A9-A197-45C0-A7C3-D8D04C44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Izraelov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10058400" cy="5322901"/>
          </a:xfrm>
        </p:spPr>
        <p:txBody>
          <a:bodyPr>
            <a:noAutofit/>
          </a:bodyPr>
          <a:lstStyle/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Četvrti sin Jakovljev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novozavjetni Juda</a:t>
            </a:r>
          </a:p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Mama kod rođenja: </a:t>
            </a:r>
            <a:b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„Hvalit ću Gospodina!” (Post 29,35)</a:t>
            </a:r>
          </a:p>
          <a:p>
            <a:r>
              <a:rPr lang="hr-H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e-I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ידה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jadâ</a:t>
            </a:r>
            <a:r>
              <a:rPr lang="hr-HR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dati hvalu, priznanje </a:t>
            </a:r>
          </a:p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 – pleme – sveti Ostatak </a:t>
            </a:r>
            <a:b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Benjaminom – Judeja</a:t>
            </a:r>
          </a:p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 </a:t>
            </a:r>
            <a:r>
              <a:rPr lang="hr-H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Makabej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spasitelj naroda i duhovni voditelj</a:t>
            </a:r>
          </a:p>
          <a:p>
            <a:r>
              <a:rPr lang="hr-HR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Jehudim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Judejci – Židovi </a:t>
            </a:r>
          </a:p>
          <a:p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Isus iz Judina plemena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5E5F9-06B7-A6A8-4080-E38E8F84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5908"/>
            <a:ext cx="34290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C6CB3C-5A92-231B-2872-24E1BC8C0795}"/>
              </a:ext>
            </a:extLst>
          </p:cNvPr>
          <p:cNvSpPr txBox="1"/>
          <p:nvPr/>
        </p:nvSpPr>
        <p:spPr>
          <a:xfrm>
            <a:off x="6409944" y="6096"/>
            <a:ext cx="2503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Horace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Vernet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(1840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Juda</a:t>
            </a:r>
          </a:p>
        </p:txBody>
      </p:sp>
    </p:spTree>
    <p:extLst>
      <p:ext uri="{BB962C8B-B14F-4D97-AF65-F5344CB8AC3E}">
        <p14:creationId xmlns:p14="http://schemas.microsoft.com/office/powerpoint/2010/main" val="14389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Brat Juda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66092"/>
            <a:ext cx="11122152" cy="5591908"/>
          </a:xfrm>
        </p:spPr>
        <p:txBody>
          <a:bodyPr>
            <a:normAutofit lnSpcReduction="10000"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Braća zamrze Josipa.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„Šalom”! (Post 37 4)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„Hajde da ga ubijemo” (37,1)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 braća se klanjaju Josipu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(42,6; 44,26.28)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bacaju se na zemlju (44,14)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Nisu ga prepoznali (42,8)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zatvoru tri dana (42,17) kao uhode,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 ostaje talac (42,24)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„Stiže nas kazna!” (42,21)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Žito i vraćen novac (42,25.35)</a:t>
            </a: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F818BC-B6B6-E8E8-698F-2C5E6114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-58103"/>
            <a:ext cx="5334000" cy="34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 put u Egiptu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17903"/>
            <a:ext cx="10058400" cy="5340095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Donose darove, dvostruku plaću,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Benjamin s njima (43,15)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Strah da će biti porobljeni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prijevare (18)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Uveli ih na ručak (25)</a:t>
            </a: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Opet i žito i novac (44,1), </a:t>
            </a:r>
            <a:b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Benjaminu Josipov pehar (44,2)</a:t>
            </a: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krivci vraćaju se k Josipu: </a:t>
            </a:r>
            <a:b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„Evo nas da budemo robovi” </a:t>
            </a:r>
            <a:b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(govori Juda 44,16)</a:t>
            </a:r>
          </a:p>
        </p:txBody>
      </p:sp>
      <p:pic>
        <p:nvPicPr>
          <p:cNvPr id="3076" name="Picture 4" descr="Joseph as Ruler of Egypt speaks to his brothers.">
            <a:extLst>
              <a:ext uri="{FF2B5EF4-FFF2-40B4-BE49-F238E27FC236}">
                <a16:creationId xmlns:a16="http://schemas.microsoft.com/office/drawing/2014/main" id="{012ADBCD-3045-8ADC-18A6-32BB331A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10" y="1"/>
            <a:ext cx="4219589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duhovnog junaštva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17321"/>
            <a:ext cx="10058400" cy="5266943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Braći: „Kakva nam zarada?” (Post 37,26) 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Kakva je korist čovjeku? (</a:t>
            </a:r>
            <a:r>
              <a:rPr lang="hr-H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„Hajde da ga prodamo!” (Post 37,27)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Postao otac, ima 3 sina (38,3-5)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Stariji sinovi poginuli (38,7.10)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Najmlađega štiti (11)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snahu Tamaru kaže: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„Ona je pravednija nego ja” (38,26)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Dobio još blizance (38,27)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5E5F9-06B7-A6A8-4080-E38E8F84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25908"/>
            <a:ext cx="3429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0BE79-49E0-9105-BAB0-6E675DD01810}"/>
              </a:ext>
            </a:extLst>
          </p:cNvPr>
          <p:cNvSpPr txBox="1"/>
          <p:nvPr/>
        </p:nvSpPr>
        <p:spPr>
          <a:xfrm>
            <a:off x="9225970" y="4597908"/>
            <a:ext cx="2503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Horace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Vernet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(1840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Juda</a:t>
            </a:r>
          </a:p>
        </p:txBody>
      </p:sp>
    </p:spTree>
    <p:extLst>
      <p:ext uri="{BB962C8B-B14F-4D97-AF65-F5344CB8AC3E}">
        <p14:creationId xmlns:p14="http://schemas.microsoft.com/office/powerpoint/2010/main" val="19318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Uspješan posrednik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19225"/>
            <a:ext cx="10058400" cy="5283327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ocem Jakovom: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Benjamina: „Ja za nj jamčim. </a:t>
            </a:r>
            <a:b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Odgovoran sam.” (43,9)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„da živimo, a ne umremo” (43,8)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Faraonovim namjesnikom: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Juda i njegova braća u Josipovu domu (44,14)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„Bog je otkrio zlodjelo” (16)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„Ako dođem k ocu bez Benjamina, koji je tako povezan s njegovim životom, on će svisnuti” (30.31)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CC2833-39FB-74CA-E2D1-B94F620B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127" y="0"/>
            <a:ext cx="500387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 brat Josip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9344"/>
            <a:ext cx="10058400" cy="4562856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Josip: „Ja sam vaš brat”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(Post 45,4)</a:t>
            </a:r>
          </a:p>
          <a:p>
            <a:pPr lvl="1"/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„On je naš brat” (37,27)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„Nemojte se prekoravati.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me je pred vama poslao </a:t>
            </a:r>
            <a:b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vam spasi život” (45,5.7),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 „velikoga spasenja” (7).</a:t>
            </a:r>
          </a:p>
          <a:p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4460DC-C5CF-7AF9-5C0C-D0615406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579" y="0"/>
            <a:ext cx="5811421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1650996-FB3E-46A7-68DD-54455CF06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3275" y="115889"/>
            <a:ext cx="4984750" cy="1108075"/>
          </a:xfrm>
        </p:spPr>
        <p:txBody>
          <a:bodyPr/>
          <a:lstStyle/>
          <a:p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 Maria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1D144FF6-0A2E-670D-599F-415C785C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779" y="938214"/>
            <a:ext cx="9565105" cy="591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967BCD7-A792-CDAF-73A1-02A63EC93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09601"/>
            <a:ext cx="7772400" cy="1666875"/>
          </a:xfrm>
        </p:spPr>
        <p:txBody>
          <a:bodyPr/>
          <a:lstStyle/>
          <a:p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Hajdemo u dom Gospodnji</a:t>
            </a:r>
            <a:b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122)</a:t>
            </a:r>
          </a:p>
        </p:txBody>
      </p:sp>
      <p:pic>
        <p:nvPicPr>
          <p:cNvPr id="5123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65A1870-1F74-3F67-D59F-83C8D2B6EB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853" y="2492374"/>
            <a:ext cx="11937920" cy="274110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5287963" cy="6485020"/>
          </a:xfrm>
        </p:spPr>
        <p:txBody>
          <a:bodyPr>
            <a:normAutofit/>
          </a:bodyPr>
          <a:lstStyle/>
          <a:p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s praocem Jakovom</a:t>
            </a:r>
            <a:b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 je prinosio 	</a:t>
            </a:r>
            <a:r>
              <a:rPr lang="hr-HR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pomirnu</a:t>
            </a:r>
            <a:r>
              <a:rPr lang="hr-HR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žrtvu</a:t>
            </a:r>
            <a:endParaRPr lang="hr-HR" sz="60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0AAAC4-DD12-CBFD-961A-5819BE47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484" y="0"/>
            <a:ext cx="6673516" cy="3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2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6485020"/>
          </a:xfrm>
        </p:spPr>
        <p:txBody>
          <a:bodyPr>
            <a:normAutofit/>
          </a:bodyPr>
          <a:lstStyle/>
          <a:p>
            <a:r>
              <a:rPr lang="hr-HR" sz="6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za </a:t>
            </a:r>
            <a:br>
              <a:rPr lang="hr-HR" sz="6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 noge</a:t>
            </a:r>
            <a:endParaRPr lang="hr-HR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DF531B6-1F0A-7346-F8F3-704FB71F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073" y="0"/>
            <a:ext cx="6448927" cy="48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03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48410-86F2-28AE-AB05-C12FDF7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5" y="1465790"/>
            <a:ext cx="5149595" cy="3941345"/>
          </a:xfrm>
        </p:spPr>
        <p:txBody>
          <a:bodyPr>
            <a:normAutofit/>
          </a:bodyPr>
          <a:lstStyle/>
          <a:p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Jakovljev </a:t>
            </a:r>
            <a:b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6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do univerzalnoga blagoslova </a:t>
            </a:r>
            <a:endParaRPr lang="hr-HR" sz="6000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F5337A-0BE2-A130-4327-F517CD844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537" y="6598"/>
            <a:ext cx="3389238" cy="68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5065D-A67B-9C5B-F305-042CE20F544F}"/>
              </a:ext>
            </a:extLst>
          </p:cNvPr>
          <p:cNvSpPr txBox="1"/>
          <p:nvPr/>
        </p:nvSpPr>
        <p:spPr>
          <a:xfrm>
            <a:off x="5890749" y="5350914"/>
            <a:ext cx="2434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r-HR" altLang="sr-Latn-RS" sz="1800" dirty="0"/>
              <a:t>James Tissot, Jakov,</a:t>
            </a:r>
            <a:br>
              <a:rPr lang="hr-HR" altLang="sr-Latn-RS" sz="1800" dirty="0"/>
            </a:br>
            <a:r>
              <a:rPr lang="hr-HR" altLang="sr-Latn-RS" sz="1800" dirty="0"/>
              <a:t>cca. 1896.–1902.</a:t>
            </a:r>
            <a:r>
              <a:rPr lang="hr-HR" altLang="sr-Latn-R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9DD63-05C7-7249-A649-754DA3271CB4}"/>
              </a:ext>
            </a:extLst>
          </p:cNvPr>
          <p:cNvSpPr txBox="1"/>
          <p:nvPr/>
        </p:nvSpPr>
        <p:spPr>
          <a:xfrm>
            <a:off x="626535" y="48469"/>
            <a:ext cx="848153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hr-H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Uspjesi dugoga odgojnoga puta</a:t>
            </a:r>
          </a:p>
        </p:txBody>
      </p:sp>
    </p:spTree>
    <p:extLst>
      <p:ext uri="{BB962C8B-B14F-4D97-AF65-F5344CB8AC3E}">
        <p14:creationId xmlns:p14="http://schemas.microsoft.com/office/powerpoint/2010/main" val="126317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naroda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3745"/>
            <a:ext cx="10994136" cy="5322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 = Izrael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Izak, baštinik Abrahamov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</a:t>
            </a:r>
            <a:r>
              <a:rPr lang="hr-HR" altLang="sr-Latn-R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Aramejka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Rebeka (Post 25,20)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 za nju jer nemaju djece (21),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uslišan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u majčinoj utrobi svađa (22)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 Rebeka traži Božji savjet (23):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“dva svijeta – stariji će služiti mlađemu”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rođenja: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hvatač pete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עקב</a:t>
            </a:r>
            <a:r>
              <a:rPr lang="hr-HR" alt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aqev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יעקב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ja‘aqov</a:t>
            </a:r>
            <a:endParaRPr lang="hr-HR" altLang="sr-Latn-R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likovni rezultat za esau and jacob">
            <a:extLst>
              <a:ext uri="{FF2B5EF4-FFF2-40B4-BE49-F238E27FC236}">
                <a16:creationId xmlns:a16="http://schemas.microsoft.com/office/drawing/2014/main" id="{5F8826E4-93D2-BF8D-D970-269806B59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489" y="0"/>
            <a:ext cx="3849511" cy="34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Podijeljena ljubav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66092"/>
            <a:ext cx="11122152" cy="53450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Njegov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Ezav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(27,5.17)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Lovac, napolju (25,27)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voli divljač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Njezin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Jakov (27,6.25)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šatoru (25,27), kuha (29)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kupuje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prvenstvo (Post 25,33)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Niječe svoj identitet pred ocem (19),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Majka: “Poslušaj moj glas” (27,8.13.43)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 (27,23.27; 28,1)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“ubit ću brata” (27,41)</a:t>
            </a:r>
          </a:p>
        </p:txBody>
      </p:sp>
      <p:pic>
        <p:nvPicPr>
          <p:cNvPr id="4" name="Picture 3" descr="Slikovni rezultat za esau and jacob">
            <a:extLst>
              <a:ext uri="{FF2B5EF4-FFF2-40B4-BE49-F238E27FC236}">
                <a16:creationId xmlns:a16="http://schemas.microsoft.com/office/drawing/2014/main" id="{01F89130-140A-FEBD-0EFB-8B2072D5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50" y="0"/>
            <a:ext cx="403225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kovni rezultat za esau and jacob">
            <a:extLst>
              <a:ext uri="{FF2B5EF4-FFF2-40B4-BE49-F238E27FC236}">
                <a16:creationId xmlns:a16="http://schemas.microsoft.com/office/drawing/2014/main" id="{2E54DA6D-D1BC-84E1-D970-BBAE7807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585" y="3252787"/>
            <a:ext cx="4142415" cy="29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spasitelj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17904"/>
            <a:ext cx="10058400" cy="5111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San: duša otvorena (12)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trgovanja i prijevare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vjeran: zemlja, potomstvo,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 (Post 28,13s)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Abrahamu, Izaku – Jakovu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Noć: Strah, strašno mjesto (17)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he-IL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 je pomogao” (27,20)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stvarno tu” (16)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Zavjet: Kruha, ruha i siguran put (28,20s)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jacobsDream">
            <a:extLst>
              <a:ext uri="{FF2B5EF4-FFF2-40B4-BE49-F238E27FC236}">
                <a16:creationId xmlns:a16="http://schemas.microsoft.com/office/drawing/2014/main" id="{7BB3F3E9-98AB-8BF3-38C1-EE0042D9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311" y="15684"/>
            <a:ext cx="3465689" cy="45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0"/>
            <a:ext cx="10598277" cy="1609344"/>
          </a:xfrm>
        </p:spPr>
        <p:txBody>
          <a:bodyPr>
            <a:normAutofit/>
          </a:bodyPr>
          <a:lstStyle/>
          <a:p>
            <a:r>
              <a:rPr lang="nn-NO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Borba </a:t>
            </a:r>
            <a:r>
              <a:rPr lang="hr-HR" sz="6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pomirenje</a:t>
            </a:r>
            <a:endParaRPr lang="hr-H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62757"/>
            <a:ext cx="10058400" cy="57714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„Vidio sam Boga licem u lice” (32,31)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Traži blagoslov (32,27) i dobiva (30)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 more reći tko je: „Jakov” (32,28)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„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sam </a:t>
            </a:r>
            <a:r>
              <a:rPr lang="hr-HR" altLang="sr-Latn-R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Ezav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(27,19)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ime: </a:t>
            </a:r>
            <a:r>
              <a:rPr lang="he-IL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ישׂראל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sr-Latn-R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hr-HR" altLang="sr-Latn-R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ra’el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„borit će se Bog” (32,29)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Sunce </a:t>
            </a:r>
            <a:r>
              <a:rPr lang="hr-HR" altLang="sr-Latn-R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ogranulo (32,32 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28,11)</a:t>
            </a:r>
            <a:endParaRPr lang="hr-HR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Ezav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trči, grli ga, ljubi (33,4)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Plaču! (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altLang="sr-Latn-R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Jakov: „Kao da gledam lice Božje” (33,10)</a:t>
            </a:r>
          </a:p>
        </p:txBody>
      </p:sp>
      <p:pic>
        <p:nvPicPr>
          <p:cNvPr id="6" name="Picture 4" descr="JACOB-ANGEL">
            <a:extLst>
              <a:ext uri="{FF2B5EF4-FFF2-40B4-BE49-F238E27FC236}">
                <a16:creationId xmlns:a16="http://schemas.microsoft.com/office/drawing/2014/main" id="{464DECE9-87C1-DF07-81D9-AC17227A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8533" y="-1"/>
            <a:ext cx="3183467" cy="4003006"/>
          </a:xfrm>
          <a:prstGeom prst="rect">
            <a:avLst/>
          </a:prstGeom>
          <a:noFill/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59A8A79-0E58-205A-E329-A6F307B4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6889" y="3314209"/>
            <a:ext cx="2935112" cy="35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EE80-1E0E-5358-3C41-66E298C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>
            <a:normAutofit/>
          </a:bodyPr>
          <a:lstStyle/>
          <a:p>
            <a:r>
              <a:rPr lang="hr-HR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objava (35,9-15)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63A2-7AC8-B69B-D37A-C470DC17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30489"/>
            <a:ext cx="10058400" cy="54720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potvrđuje: Blagoslov (9)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prijevarom (Post 27), ni bitkom (Post 32)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 </a:t>
            </a:r>
            <a:r>
              <a:rPr lang="hr-HR" altLang="sr-Latn-R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ime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Izrael (10)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se otkriva: El </a:t>
            </a:r>
            <a:r>
              <a:rPr lang="hr-HR" altLang="sr-Latn-R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Šadaj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(v11) – svemogući </a:t>
            </a:r>
          </a:p>
          <a:p>
            <a:pPr lvl="1">
              <a:lnSpc>
                <a:spcPct val="100000"/>
              </a:lnSpc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“Ne smiješ me pitati!” (32,20)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Jakov: “odbacite tuđe bogove” (35,2) </a:t>
            </a:r>
            <a:r>
              <a:rPr lang="hr-HR" altLang="sr-Latn-RS" sz="3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  <a:p>
            <a:pPr lvl="1">
              <a:spcBef>
                <a:spcPts val="2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Bog: “načini žrtvenik!” (1)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 gradi žrtvenik (7) </a:t>
            </a:r>
            <a:r>
              <a:rPr lang="hr-HR" altLang="sr-Latn-RS" sz="3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Ispunja zavjet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28,20s </a:t>
            </a:r>
            <a:r>
              <a:rPr lang="hr-HR" altLang="sr-Latn-RS" sz="3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(A+B)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200"/>
              </a:spcBef>
            </a:pPr>
            <a:r>
              <a:rPr lang="he-I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de-DE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će biti moj Bog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„Budi plodan, rasti!” (35,11 </a:t>
            </a:r>
            <a:r>
              <a:rPr lang="hr-HR" altLang="sr-Latn-R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1,28)</a:t>
            </a:r>
            <a:endParaRPr lang="hr-HR" alt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913896-7E8A-E508-7356-A32B11B5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483" y="0"/>
            <a:ext cx="3552518" cy="515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953</TotalTime>
  <Words>1078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Rockwell</vt:lpstr>
      <vt:lpstr>Rockwell Condensed</vt:lpstr>
      <vt:lpstr>Tahoma</vt:lpstr>
      <vt:lpstr>Times New Roman</vt:lpstr>
      <vt:lpstr>Wingdings</vt:lpstr>
      <vt:lpstr>Wood Type</vt:lpstr>
      <vt:lpstr>1_TS001069000</vt:lpstr>
      <vt:lpstr>Ljubite jedni druge…!</vt:lpstr>
      <vt:lpstr>Ave Maria</vt:lpstr>
      <vt:lpstr>Molitva za  moje noge</vt:lpstr>
      <vt:lpstr>Jakovljev  put do univerzalnoga blagoslova </vt:lpstr>
      <vt:lpstr>Otac naroda</vt:lpstr>
      <vt:lpstr>Podijeljena ljubav</vt:lpstr>
      <vt:lpstr>Bog spasitelj</vt:lpstr>
      <vt:lpstr>Borba i pomirenje</vt:lpstr>
      <vt:lpstr>Nova objava (35,9-15)</vt:lpstr>
      <vt:lpstr>Pomirna žrtva</vt:lpstr>
      <vt:lpstr>Univerzalan  blagoslov</vt:lpstr>
      <vt:lpstr>יהוה רעי לא אחסר (Ps 23) [adonaj ro’i lo ehsar]</vt:lpstr>
      <vt:lpstr>Kako je Juda pomirio braću</vt:lpstr>
      <vt:lpstr>Sin Izraelov</vt:lpstr>
      <vt:lpstr>Brat Juda </vt:lpstr>
      <vt:lpstr>Drugi put u Egiptu</vt:lpstr>
      <vt:lpstr>Do duhovnog junaštva</vt:lpstr>
      <vt:lpstr>Uspješan posrednik</vt:lpstr>
      <vt:lpstr>Naš brat Josip</vt:lpstr>
      <vt:lpstr>Hajdemo u dom Gospodnji (Ps 122)</vt:lpstr>
      <vt:lpstr>Molitva s praocem Jakovom  kad je prinosio  pomirnu žrtvu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je Juda pomirio braću</dc:title>
  <dc:creator>Niko</dc:creator>
  <cp:lastModifiedBy>Niko</cp:lastModifiedBy>
  <cp:revision>12</cp:revision>
  <cp:lastPrinted>2023-10-13T10:02:37Z</cp:lastPrinted>
  <dcterms:created xsi:type="dcterms:W3CDTF">2023-10-03T08:13:36Z</dcterms:created>
  <dcterms:modified xsi:type="dcterms:W3CDTF">2023-10-13T10:06:54Z</dcterms:modified>
</cp:coreProperties>
</file>