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4737"/>
  </p:normalViewPr>
  <p:slideViewPr>
    <p:cSldViewPr snapToGrid="0" snapToObjects="1">
      <p:cViewPr varScale="1">
        <p:scale>
          <a:sx n="81" d="100"/>
          <a:sy n="81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94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4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7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4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0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4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1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l/photo/77405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l/photo/118959" TargetMode="External"/><Relationship Id="rId2" Type="http://schemas.openxmlformats.org/officeDocument/2006/relationships/image" Target="../media/image11.jpg!d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segrtskizapisi/2017/10/index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nebeska-frula/2018/07/index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poljoinfo.com/sorte-kruske-iskustva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moje-sretno-dijete/2016/12/index.html?page=blog&amp;subdomain=moje-sretno-dijete&amp;date=2016-12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litev.blogspot.com/2017/12/clovestvo-najprej-zemlja-najprej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misaozivota123.blogspot.com/2020/04/samo-zajedno-u-nasoj-meusobnoj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loras.edu/c.php?g=100542&amp;p=107579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hr/media/mladozenja-vecer-cesta-mladenka-bra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rders_of_Israe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limundograd.com/2014/02/zanimljiva-statistika-imena-na-limund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iluk.com/najvaznije-lekcije-kojima-nas-uce-djeca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dinajina-sjecanja/2020/02/1632276062/uklesani-u-kamenu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ngdakilangpangako.blogspot.com/2017/12/aklat-ni-hosea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23FB3B-24E7-5304-70D8-3CA40290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9B886C25-A928-CDF4-C1E5-7DEFAEBD4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1465" b="8178"/>
          <a:stretch/>
        </p:blipFill>
        <p:spPr>
          <a:xfrm>
            <a:off x="-149" y="-5291"/>
            <a:ext cx="12192001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7D509-CAC3-3240-9B1F-14CE4F2F5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882" y="2398143"/>
            <a:ext cx="5143500" cy="2116348"/>
          </a:xfrm>
          <a:noFill/>
        </p:spPr>
        <p:txBody>
          <a:bodyPr anchor="b">
            <a:normAutofit fontScale="90000"/>
          </a:bodyPr>
          <a:lstStyle/>
          <a:p>
            <a:r>
              <a:rPr lang="sr-Latn-RS" sz="4000" b="1" dirty="0" err="1">
                <a:solidFill>
                  <a:srgbClr val="FFFFFF"/>
                </a:solidFill>
              </a:rPr>
              <a:t>Gomerina</a:t>
            </a:r>
            <a:r>
              <a:rPr lang="sr-Latn-RS" sz="4000" b="1" dirty="0">
                <a:solidFill>
                  <a:srgbClr val="FFFFFF"/>
                </a:solidFill>
              </a:rPr>
              <a:t> uloga u </a:t>
            </a:r>
            <a:r>
              <a:rPr lang="sr-Latn-RS" sz="4000" b="1" dirty="0" err="1">
                <a:solidFill>
                  <a:srgbClr val="FFFFFF"/>
                </a:solidFill>
              </a:rPr>
              <a:t>Hoš</a:t>
            </a:r>
            <a:r>
              <a:rPr lang="sr-Latn-RS" sz="4000" b="1" dirty="0">
                <a:solidFill>
                  <a:srgbClr val="FFFFFF"/>
                </a:solidFill>
              </a:rPr>
              <a:t> 1-3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B99E3-467D-E94C-B187-5B8BFFBB5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882" y="4514492"/>
            <a:ext cx="4709518" cy="1285944"/>
          </a:xfrm>
          <a:noFill/>
        </p:spPr>
        <p:txBody>
          <a:bodyPr anchor="t">
            <a:normAutofit fontScale="92500" lnSpcReduction="10000"/>
          </a:bodyPr>
          <a:lstStyle/>
          <a:p>
            <a:r>
              <a:rPr lang="sr-Latn-RS" sz="2000" b="1" dirty="0">
                <a:solidFill>
                  <a:srgbClr val="FFFFFF"/>
                </a:solidFill>
              </a:rPr>
              <a:t>Kolegi: Proroštvo i </a:t>
            </a:r>
            <a:r>
              <a:rPr lang="sr-Latn-RS" sz="2000" b="1" dirty="0" err="1">
                <a:solidFill>
                  <a:srgbClr val="FFFFFF"/>
                </a:solidFill>
              </a:rPr>
              <a:t>apokaliptika</a:t>
            </a:r>
            <a:endParaRPr lang="sr-Latn-RS" sz="2000" b="1" dirty="0">
              <a:solidFill>
                <a:srgbClr val="FFFFFF"/>
              </a:solidFill>
            </a:endParaRPr>
          </a:p>
          <a:p>
            <a:r>
              <a:rPr lang="sr-Latn-RS" sz="2000" b="1" dirty="0">
                <a:solidFill>
                  <a:srgbClr val="FFFFFF"/>
                </a:solidFill>
              </a:rPr>
              <a:t>Student: Karlo </a:t>
            </a:r>
            <a:r>
              <a:rPr lang="sr-Latn-RS" sz="2000" b="1" dirty="0" err="1">
                <a:solidFill>
                  <a:srgbClr val="FFFFFF"/>
                </a:solidFill>
              </a:rPr>
              <a:t>Špoljarić</a:t>
            </a:r>
            <a:endParaRPr lang="sr-Latn-RS" sz="2000" b="1" dirty="0">
              <a:solidFill>
                <a:srgbClr val="FFFFFF"/>
              </a:solidFill>
            </a:endParaRPr>
          </a:p>
          <a:p>
            <a:r>
              <a:rPr lang="sr-Latn-RS" sz="2000" b="1" dirty="0">
                <a:solidFill>
                  <a:srgbClr val="FFFFFF"/>
                </a:solidFill>
              </a:rPr>
              <a:t>Profesor: </a:t>
            </a:r>
            <a:r>
              <a:rPr lang="sr-Latn-RS" sz="2000" b="1" dirty="0" err="1">
                <a:solidFill>
                  <a:srgbClr val="FFFFFF"/>
                </a:solidFill>
              </a:rPr>
              <a:t>p</a:t>
            </a:r>
            <a:r>
              <a:rPr lang="sr-Latn-RS" sz="2000" b="1" dirty="0">
                <a:solidFill>
                  <a:srgbClr val="FFFFFF"/>
                </a:solidFill>
              </a:rPr>
              <a:t>. Niko </a:t>
            </a:r>
            <a:r>
              <a:rPr lang="sr-Latn-RS" sz="2000" b="1" dirty="0" err="1">
                <a:solidFill>
                  <a:srgbClr val="FFFFFF"/>
                </a:solidFill>
              </a:rPr>
              <a:t>Bilić</a:t>
            </a:r>
            <a:endParaRPr lang="sr-Latn-R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5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5210-AC8C-7D46-9215-202BBCCA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69" y="141402"/>
            <a:ext cx="6485424" cy="2507275"/>
          </a:xfrm>
        </p:spPr>
        <p:txBody>
          <a:bodyPr>
            <a:normAutofit/>
          </a:bodyPr>
          <a:lstStyle/>
          <a:p>
            <a:r>
              <a:rPr lang="hr-HR" sz="3200" b="1" dirty="0"/>
              <a:t>Podjela bibličara </a:t>
            </a:r>
            <a:br>
              <a:rPr lang="hr-HR" sz="3200" b="1" dirty="0"/>
            </a:br>
            <a:r>
              <a:rPr lang="hr-HR" sz="3200" b="1" dirty="0"/>
              <a:t>R. Martin-</a:t>
            </a:r>
            <a:r>
              <a:rPr lang="hr-HR" sz="3200" b="1" dirty="0" err="1"/>
              <a:t>AcHarda</a:t>
            </a:r>
            <a:r>
              <a:rPr lang="hr-HR" sz="3200" b="1" dirty="0"/>
              <a:t> </a:t>
            </a:r>
          </a:p>
        </p:txBody>
      </p:sp>
      <p:pic>
        <p:nvPicPr>
          <p:cNvPr id="5" name="Picture 4" descr="A close up of a tree stump&#10;&#10;Description automatically generated with low confidence">
            <a:extLst>
              <a:ext uri="{FF2B5EF4-FFF2-40B4-BE49-F238E27FC236}">
                <a16:creationId xmlns:a16="http://schemas.microsoft.com/office/drawing/2014/main" id="{77E3B58C-7472-3C4F-95DA-867E190CF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83" r="25818" b="1"/>
          <a:stretch/>
        </p:blipFill>
        <p:spPr>
          <a:xfrm>
            <a:off x="952501" y="1696943"/>
            <a:ext cx="3643924" cy="346411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A70C1-669E-1642-A66F-910041B38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70" y="2309566"/>
            <a:ext cx="5144387" cy="406295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hr-HR" sz="2800" b="1" dirty="0"/>
              <a:t>Prvi dio </a:t>
            </a:r>
            <a:r>
              <a:rPr lang="hr-HR" sz="2800" b="1" dirty="0" err="1"/>
              <a:t>Hoš</a:t>
            </a:r>
            <a:r>
              <a:rPr lang="hr-HR" sz="2800" b="1" dirty="0"/>
              <a:t> 1-3</a:t>
            </a:r>
          </a:p>
          <a:p>
            <a:pPr>
              <a:lnSpc>
                <a:spcPct val="110000"/>
              </a:lnSpc>
            </a:pPr>
            <a:r>
              <a:rPr lang="hr-HR" sz="2800" b="1" dirty="0"/>
              <a:t>Drugi dio </a:t>
            </a:r>
            <a:r>
              <a:rPr lang="hr-HR" sz="2800" b="1" dirty="0" err="1"/>
              <a:t>Hoš</a:t>
            </a:r>
            <a:r>
              <a:rPr lang="hr-HR" sz="2800" b="1" dirty="0"/>
              <a:t> 3-14</a:t>
            </a:r>
          </a:p>
          <a:p>
            <a:pPr>
              <a:lnSpc>
                <a:spcPct val="110000"/>
              </a:lnSpc>
            </a:pPr>
            <a:r>
              <a:rPr lang="hr-HR" sz="2800" b="1" dirty="0" err="1"/>
              <a:t>Hoš</a:t>
            </a:r>
            <a:r>
              <a:rPr lang="hr-HR" sz="2800" b="1" dirty="0"/>
              <a:t> 1-3</a:t>
            </a:r>
          </a:p>
          <a:p>
            <a:pPr>
              <a:lnSpc>
                <a:spcPct val="110000"/>
              </a:lnSpc>
            </a:pPr>
            <a:r>
              <a:rPr lang="hr-HR" sz="2800" b="1" dirty="0"/>
              <a:t>a) 1,2-9 prijetnja/sud; </a:t>
            </a:r>
            <a:br>
              <a:rPr lang="hr-HR" sz="2800" b="1" dirty="0"/>
            </a:br>
            <a:r>
              <a:rPr lang="hr-HR" sz="2800" b="1" dirty="0"/>
              <a:t>2,1-3 obećanje</a:t>
            </a:r>
          </a:p>
          <a:p>
            <a:pPr>
              <a:lnSpc>
                <a:spcPct val="110000"/>
              </a:lnSpc>
            </a:pPr>
            <a:r>
              <a:rPr lang="hr-HR" sz="2800" b="1" dirty="0"/>
              <a:t>b) 2,4-15 prijetnja/sud; </a:t>
            </a:r>
            <a:br>
              <a:rPr lang="hr-HR" sz="2800" b="1" dirty="0"/>
            </a:br>
            <a:r>
              <a:rPr lang="hr-HR" sz="2800" b="1" dirty="0"/>
              <a:t>2,16-25 obećanje</a:t>
            </a:r>
          </a:p>
          <a:p>
            <a:pPr>
              <a:lnSpc>
                <a:spcPct val="110000"/>
              </a:lnSpc>
            </a:pPr>
            <a:r>
              <a:rPr lang="hr-HR" sz="2800" b="1" dirty="0"/>
              <a:t>c) 3, 1-4 prijetnja/sud; </a:t>
            </a:r>
            <a:br>
              <a:rPr lang="hr-HR" sz="2800" b="1" dirty="0"/>
            </a:br>
            <a:r>
              <a:rPr lang="hr-HR" sz="2800" b="1" dirty="0"/>
              <a:t>3,5 obećanje</a:t>
            </a:r>
          </a:p>
        </p:txBody>
      </p:sp>
      <p:sp>
        <p:nvSpPr>
          <p:cNvPr id="10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50BB59-F21E-4411-9213-C9B14371082B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E836-D724-6C42-8E2E-777C6099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93687"/>
            <a:ext cx="6334125" cy="24429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b="1" dirty="0"/>
              <a:t>Struktura bibličara </a:t>
            </a:r>
            <a:br>
              <a:rPr lang="hr-HR" b="1" dirty="0"/>
            </a:br>
            <a:r>
              <a:rPr lang="hr-HR" b="1" dirty="0"/>
              <a:t>L. Alonso </a:t>
            </a:r>
            <a:r>
              <a:rPr lang="hr-HR" b="1" dirty="0" err="1"/>
              <a:t>SchÖkel</a:t>
            </a:r>
            <a:r>
              <a:rPr lang="hr-HR" b="1" dirty="0"/>
              <a:t> </a:t>
            </a:r>
            <a:br>
              <a:rPr lang="hr-HR" b="1" dirty="0"/>
            </a:br>
            <a:r>
              <a:rPr lang="hr-HR" b="1" dirty="0"/>
              <a:t>i J.L. </a:t>
            </a:r>
            <a:r>
              <a:rPr lang="hr-HR" b="1" dirty="0" err="1"/>
              <a:t>Sicre</a:t>
            </a:r>
            <a:r>
              <a:rPr lang="hr-HR" b="1" dirty="0"/>
              <a:t> Diaz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A9C33-9B76-7941-89A8-9FF0196F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300140"/>
            <a:ext cx="7248820" cy="3600123"/>
          </a:xfrm>
        </p:spPr>
        <p:txBody>
          <a:bodyPr>
            <a:normAutofit/>
          </a:bodyPr>
          <a:lstStyle/>
          <a:p>
            <a:r>
              <a:rPr lang="hr-HR" sz="2800" b="1" dirty="0"/>
              <a:t>a) 3,1-5 autobiografsko izvješće</a:t>
            </a:r>
          </a:p>
          <a:p>
            <a:r>
              <a:rPr lang="hr-HR" sz="2800" b="1" dirty="0"/>
              <a:t>b) 1,2-9 biografsko izvješće</a:t>
            </a:r>
          </a:p>
          <a:p>
            <a:r>
              <a:rPr lang="hr-HR" sz="2800" b="1" dirty="0"/>
              <a:t>c) 2,4-17 spjev o odnosu zaručnika </a:t>
            </a:r>
            <a:br>
              <a:rPr lang="hr-HR" sz="2800" b="1" dirty="0"/>
            </a:br>
            <a:r>
              <a:rPr lang="hr-HR" sz="2800" b="1" dirty="0"/>
              <a:t>i zaručnice</a:t>
            </a:r>
          </a:p>
          <a:p>
            <a:r>
              <a:rPr lang="hr-HR" sz="2800" b="1" dirty="0"/>
              <a:t>d) 2,1-3.18-25 različiti </a:t>
            </a:r>
            <a:r>
              <a:rPr lang="hr-HR" sz="2800" b="1" dirty="0" err="1"/>
              <a:t>orakuli</a:t>
            </a:r>
            <a:r>
              <a:rPr lang="hr-HR" sz="2800" b="1" dirty="0"/>
              <a:t> spasenja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0ADDE-CAB3-CA4F-A771-EB019BB10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30981" y="1515166"/>
            <a:ext cx="4344237" cy="3106129"/>
          </a:xfrm>
          <a:prstGeom prst="rect">
            <a:avLst/>
          </a:prstGeom>
          <a:noFill/>
        </p:spPr>
      </p:pic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1037E52-4969-4342-96C8-37ABBE71CC28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5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C501-6E71-DC4F-8970-563EB10F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69" y="744718"/>
            <a:ext cx="5618158" cy="2148706"/>
          </a:xfrm>
        </p:spPr>
        <p:txBody>
          <a:bodyPr>
            <a:normAutofit/>
          </a:bodyPr>
          <a:lstStyle/>
          <a:p>
            <a:r>
              <a:rPr lang="hr-HR" sz="4000" b="1" dirty="0"/>
              <a:t>Tko je </a:t>
            </a:r>
            <a:r>
              <a:rPr lang="hr-HR" sz="4000" b="1" dirty="0" err="1"/>
              <a:t>Gomera</a:t>
            </a:r>
            <a:r>
              <a:rPr lang="hr-HR" sz="4000" b="1" dirty="0"/>
              <a:t>?</a:t>
            </a:r>
          </a:p>
        </p:txBody>
      </p:sp>
      <p:pic>
        <p:nvPicPr>
          <p:cNvPr id="5" name="Picture 4" descr="A picture containing text, clipart, queen, sign&#10;&#10;Description automatically generated">
            <a:extLst>
              <a:ext uri="{FF2B5EF4-FFF2-40B4-BE49-F238E27FC236}">
                <a16:creationId xmlns:a16="http://schemas.microsoft.com/office/drawing/2014/main" id="{1ABC1D9A-3537-074C-9CBA-81CAB7D55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064" r="5044" b="1"/>
          <a:stretch/>
        </p:blipFill>
        <p:spPr>
          <a:xfrm>
            <a:off x="952501" y="1696943"/>
            <a:ext cx="3643924" cy="346411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9537-775D-584A-B1F1-2D43CD6D2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70" y="2318994"/>
            <a:ext cx="5144387" cy="3035327"/>
          </a:xfrm>
        </p:spPr>
        <p:txBody>
          <a:bodyPr>
            <a:normAutofit/>
          </a:bodyPr>
          <a:lstStyle/>
          <a:p>
            <a:r>
              <a:rPr lang="hr-HR" sz="2800" b="1" dirty="0"/>
              <a:t>Žena bludnica?</a:t>
            </a:r>
          </a:p>
          <a:p>
            <a:r>
              <a:rPr lang="hr-HR" sz="2800" b="1" dirty="0"/>
              <a:t>Postala bludnica prevarivši Hošeu – nevjerna žena?</a:t>
            </a:r>
          </a:p>
          <a:p>
            <a:r>
              <a:rPr lang="hr-HR" sz="2800" b="1" dirty="0"/>
              <a:t>Niti bludnica niti nevjerna žena?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50BB59-F21E-4411-9213-C9B14371082B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2956B-F096-154B-B985-6096F8E2F5C3}"/>
              </a:ext>
            </a:extLst>
          </p:cNvPr>
          <p:cNvSpPr txBox="1"/>
          <p:nvPr/>
        </p:nvSpPr>
        <p:spPr>
          <a:xfrm>
            <a:off x="2044124" y="4961002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blog.dnevnik.hr/segrtskizapisi/2017/10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9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8C89-912C-B64E-B919-A5CC8CE5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06" y="220392"/>
            <a:ext cx="5768812" cy="1771535"/>
          </a:xfrm>
        </p:spPr>
        <p:txBody>
          <a:bodyPr>
            <a:normAutofit/>
          </a:bodyPr>
          <a:lstStyle/>
          <a:p>
            <a:r>
              <a:rPr lang="hr-HR" sz="3600" b="1" dirty="0"/>
              <a:t>Glagol „Bludničiti”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5E4F3-1617-0A49-88AF-A9B16CEF5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2" y="1991927"/>
            <a:ext cx="5768812" cy="3908335"/>
          </a:xfrm>
        </p:spPr>
        <p:txBody>
          <a:bodyPr>
            <a:normAutofit lnSpcReduction="10000"/>
          </a:bodyPr>
          <a:lstStyle/>
          <a:p>
            <a:r>
              <a:rPr lang="hr-HR" sz="2800" b="1" dirty="0"/>
              <a:t>Imperativ Hošei „Oženi se bludnicom”</a:t>
            </a:r>
          </a:p>
          <a:p>
            <a:r>
              <a:rPr lang="hr-HR" sz="2800" b="1" dirty="0" err="1"/>
              <a:t>Heb</a:t>
            </a:r>
            <a:r>
              <a:rPr lang="hr-HR" sz="2800" b="1" dirty="0"/>
              <a:t>. </a:t>
            </a:r>
            <a:r>
              <a:rPr lang="hr-HR" sz="2800" b="1" dirty="0" err="1"/>
              <a:t>znh</a:t>
            </a:r>
            <a:r>
              <a:rPr lang="hr-HR" sz="2800" b="1" dirty="0"/>
              <a:t> = bludničiti</a:t>
            </a:r>
          </a:p>
          <a:p>
            <a:r>
              <a:rPr lang="hr-HR" sz="2800" b="1" dirty="0"/>
              <a:t>Stavlja se na pozornicu = odnos Boga i naroda</a:t>
            </a:r>
          </a:p>
          <a:p>
            <a:r>
              <a:rPr lang="hr-HR" sz="2800" b="1" dirty="0"/>
              <a:t>U odnos stavljene žena, djeca i zemlja</a:t>
            </a:r>
          </a:p>
        </p:txBody>
      </p:sp>
      <p:pic>
        <p:nvPicPr>
          <p:cNvPr id="5" name="Picture 4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B09AC3FC-8D1C-AE4E-9957-8E9F3CA3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03" r="-1" b="-1"/>
          <a:stretch/>
        </p:blipFill>
        <p:spPr>
          <a:xfrm>
            <a:off x="7907821" y="1155499"/>
            <a:ext cx="3409951" cy="3799514"/>
          </a:xfrm>
          <a:prstGeom prst="rect">
            <a:avLst/>
          </a:prstGeom>
          <a:noFill/>
        </p:spPr>
      </p:pic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C701225-30CA-416E-A6F8-D6014ABB4476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F1E2F-521A-0C40-8531-7D4C4FDA5720}"/>
              </a:ext>
            </a:extLst>
          </p:cNvPr>
          <p:cNvSpPr txBox="1"/>
          <p:nvPr/>
        </p:nvSpPr>
        <p:spPr>
          <a:xfrm>
            <a:off x="7907821" y="4955013"/>
            <a:ext cx="25667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blog.dnevnik.hr/nebeska-frula/2018/07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E3F2-3923-E949-BFDE-157CAA47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635" y="456667"/>
            <a:ext cx="5739611" cy="1417552"/>
          </a:xfrm>
        </p:spPr>
        <p:txBody>
          <a:bodyPr>
            <a:normAutofit/>
          </a:bodyPr>
          <a:lstStyle/>
          <a:p>
            <a:r>
              <a:rPr lang="hr-HR" sz="3600" b="1" dirty="0" err="1"/>
              <a:t>Gomera</a:t>
            </a:r>
            <a:endParaRPr lang="hr-HR" sz="3600" b="1" dirty="0"/>
          </a:p>
        </p:txBody>
      </p:sp>
      <p:pic>
        <p:nvPicPr>
          <p:cNvPr id="5" name="Picture 4" descr="A potato with a face drawn on it&#10;&#10;Description automatically generated with medium confidence">
            <a:extLst>
              <a:ext uri="{FF2B5EF4-FFF2-40B4-BE49-F238E27FC236}">
                <a16:creationId xmlns:a16="http://schemas.microsoft.com/office/drawing/2014/main" id="{B2BB83E0-1451-B64B-96A3-96377C90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35853" y="1399364"/>
            <a:ext cx="4856119" cy="234307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2843-CB3B-A849-8231-8B6261715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913" y="1659118"/>
            <a:ext cx="6042582" cy="4246381"/>
          </a:xfrm>
        </p:spPr>
        <p:txBody>
          <a:bodyPr>
            <a:normAutofit fontScale="92500"/>
          </a:bodyPr>
          <a:lstStyle/>
          <a:p>
            <a:r>
              <a:rPr lang="hr-HR" sz="2800" b="1" dirty="0"/>
              <a:t>Uz nju ime </a:t>
            </a:r>
            <a:r>
              <a:rPr lang="hr-HR" sz="2800" b="1" dirty="0" err="1"/>
              <a:t>ešet</a:t>
            </a:r>
            <a:r>
              <a:rPr lang="hr-HR" sz="2800" b="1" dirty="0"/>
              <a:t> </a:t>
            </a:r>
            <a:r>
              <a:rPr lang="hr-HR" sz="2800" b="1" dirty="0" err="1"/>
              <a:t>zenunim</a:t>
            </a:r>
            <a:r>
              <a:rPr lang="hr-HR" sz="2800" b="1" dirty="0"/>
              <a:t> = žena bludnica</a:t>
            </a:r>
          </a:p>
          <a:p>
            <a:r>
              <a:rPr lang="hr-HR" sz="2800" b="1" dirty="0"/>
              <a:t>Žena koja ima odnose izvan bračne zajednice</a:t>
            </a:r>
          </a:p>
          <a:p>
            <a:r>
              <a:rPr lang="hr-HR" sz="2800" b="1" dirty="0"/>
              <a:t>Bludničenje vezano uz kult boga </a:t>
            </a:r>
            <a:r>
              <a:rPr lang="hr-HR" sz="2800" b="1" dirty="0" err="1"/>
              <a:t>Baala</a:t>
            </a:r>
            <a:endParaRPr lang="hr-HR" sz="2800" b="1" dirty="0"/>
          </a:p>
          <a:p>
            <a:r>
              <a:rPr lang="hr-HR" sz="2800" b="1" dirty="0"/>
              <a:t>Teološki = odvraćanje od Gospodina i prianjanje uz druge bogove</a:t>
            </a:r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D0962E7D-B0F3-9F9F-886A-FECAD41C0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2FFE4B1-E05E-43F1-8D04-E79D715A1F64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D30DAEC9-1C4F-2AF8-D57C-6287E377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AF80B-5A72-FF43-BA17-E2163246D5EC}"/>
              </a:ext>
            </a:extLst>
          </p:cNvPr>
          <p:cNvSpPr txBox="1"/>
          <p:nvPr/>
        </p:nvSpPr>
        <p:spPr>
          <a:xfrm>
            <a:off x="2307426" y="3542386"/>
            <a:ext cx="24128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wiki.poljoinfo.com/sorte-kruske-iskustv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8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7BB1-4572-DF49-8AB0-352F001E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299" y="48590"/>
            <a:ext cx="4452201" cy="2599735"/>
          </a:xfrm>
        </p:spPr>
        <p:txBody>
          <a:bodyPr>
            <a:normAutofit/>
          </a:bodyPr>
          <a:lstStyle/>
          <a:p>
            <a:r>
              <a:rPr lang="hr-HR" sz="3600" b="1" dirty="0"/>
              <a:t>Djeca bludnička</a:t>
            </a:r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1415C587-D8F2-C34A-845E-54976C8CB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18" r="-1" b="498"/>
          <a:stretch/>
        </p:blipFill>
        <p:spPr>
          <a:xfrm>
            <a:off x="952500" y="1700691"/>
            <a:ext cx="5116206" cy="346563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89E4-DAAE-814E-8748-3FEA9226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469" y="2243579"/>
            <a:ext cx="5194169" cy="4081807"/>
          </a:xfrm>
        </p:spPr>
        <p:txBody>
          <a:bodyPr>
            <a:normAutofit/>
          </a:bodyPr>
          <a:lstStyle/>
          <a:p>
            <a:r>
              <a:rPr lang="hr-HR" sz="2400" b="1" dirty="0"/>
              <a:t>Imena djece simbolično prikazuju odnos naroda i Gospodina</a:t>
            </a:r>
          </a:p>
          <a:p>
            <a:r>
              <a:rPr lang="hr-HR" sz="2400" b="1" dirty="0" err="1"/>
              <a:t>Jizre’el</a:t>
            </a:r>
            <a:r>
              <a:rPr lang="hr-HR" sz="2400" b="1" dirty="0"/>
              <a:t> = „Bog koji sije i oplođuje” ali i plodna ravnica pokolja</a:t>
            </a:r>
          </a:p>
          <a:p>
            <a:r>
              <a:rPr lang="hr-HR" sz="2400" b="1" dirty="0" err="1"/>
              <a:t>Lo</a:t>
            </a:r>
            <a:r>
              <a:rPr lang="hr-HR" sz="2400" b="1" dirty="0"/>
              <a:t> </a:t>
            </a:r>
            <a:r>
              <a:rPr lang="hr-HR" sz="2400" b="1" dirty="0" err="1"/>
              <a:t>Ruhamâ</a:t>
            </a:r>
            <a:r>
              <a:rPr lang="hr-HR" sz="2400" b="1" dirty="0"/>
              <a:t> = „Ne mila”</a:t>
            </a:r>
          </a:p>
          <a:p>
            <a:r>
              <a:rPr lang="hr-HR" sz="2400" b="1" dirty="0" err="1"/>
              <a:t>Lo</a:t>
            </a:r>
            <a:r>
              <a:rPr lang="hr-HR" sz="2400" b="1" dirty="0"/>
              <a:t> </a:t>
            </a:r>
            <a:r>
              <a:rPr lang="hr-HR" sz="2400" b="1" dirty="0" err="1"/>
              <a:t>Ammi</a:t>
            </a:r>
            <a:r>
              <a:rPr lang="hr-HR" sz="2400" b="1" dirty="0"/>
              <a:t> = „Ne narod moj”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067AD8-DD8B-41DD-AF75-FB7B41A9C9AD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A9D65-0A92-C64F-A63F-B98BFC6A06F9}"/>
              </a:ext>
            </a:extLst>
          </p:cNvPr>
          <p:cNvSpPr txBox="1"/>
          <p:nvPr/>
        </p:nvSpPr>
        <p:spPr>
          <a:xfrm>
            <a:off x="3516405" y="4966272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blog.dnevnik.hr/moje-sretno-dijete/2016/12/index.html?page=blog&amp;subdomain=moje-sretno-dijete&amp;date=2016-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3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B346-DCAC-F641-884E-B0035888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413" y="377073"/>
            <a:ext cx="4587087" cy="2516350"/>
          </a:xfrm>
        </p:spPr>
        <p:txBody>
          <a:bodyPr>
            <a:normAutofit/>
          </a:bodyPr>
          <a:lstStyle/>
          <a:p>
            <a:r>
              <a:rPr lang="hr-HR" sz="3600" b="1" dirty="0"/>
              <a:t>Zemlja bludnica</a:t>
            </a:r>
          </a:p>
        </p:txBody>
      </p:sp>
      <p:pic>
        <p:nvPicPr>
          <p:cNvPr id="5" name="Picture 4" descr="A picture containing blue, colorful, cosmetic&#10;&#10;Description automatically generated">
            <a:extLst>
              <a:ext uri="{FF2B5EF4-FFF2-40B4-BE49-F238E27FC236}">
                <a16:creationId xmlns:a16="http://schemas.microsoft.com/office/drawing/2014/main" id="{B417D32C-AA5E-1044-8FB6-83EAD0410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496"/>
          <a:stretch/>
        </p:blipFill>
        <p:spPr>
          <a:xfrm>
            <a:off x="952500" y="1700691"/>
            <a:ext cx="5116206" cy="346563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93898-F4CD-954F-A0A2-03A07D42C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413" y="2308949"/>
            <a:ext cx="4820008" cy="4171978"/>
          </a:xfrm>
        </p:spPr>
        <p:txBody>
          <a:bodyPr>
            <a:normAutofit/>
          </a:bodyPr>
          <a:lstStyle/>
          <a:p>
            <a:r>
              <a:rPr lang="hr-HR" sz="2800" b="1" dirty="0"/>
              <a:t>Ne spominje se bludnički narod, već zemlja bludnička</a:t>
            </a:r>
          </a:p>
          <a:p>
            <a:r>
              <a:rPr lang="hr-HR" sz="2800" b="1" dirty="0"/>
              <a:t>Zemlja je dar Boga</a:t>
            </a:r>
          </a:p>
          <a:p>
            <a:r>
              <a:rPr lang="hr-HR" sz="2800" b="1" dirty="0"/>
              <a:t>Čovjeku povjerena na upravljanje</a:t>
            </a:r>
          </a:p>
          <a:p>
            <a:r>
              <a:rPr lang="hr-HR" sz="2800" b="1" dirty="0"/>
              <a:t>Umjesto blagoslova prokletstvo</a:t>
            </a:r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067AD8-DD8B-41DD-AF75-FB7B41A9C9AD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51F41-E2EA-9A4C-9624-D37FA2540D57}"/>
              </a:ext>
            </a:extLst>
          </p:cNvPr>
          <p:cNvSpPr txBox="1"/>
          <p:nvPr/>
        </p:nvSpPr>
        <p:spPr>
          <a:xfrm>
            <a:off x="3506787" y="4966272"/>
            <a:ext cx="25619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delitev.blogspot.com/2017/12/clovestvo-najprej-zemlja-najprej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2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DA68-4FCD-6843-8B84-5BBAC23B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16992"/>
            <a:ext cx="9601200" cy="1309687"/>
          </a:xfrm>
        </p:spPr>
        <p:txBody>
          <a:bodyPr>
            <a:normAutofit/>
          </a:bodyPr>
          <a:lstStyle/>
          <a:p>
            <a:r>
              <a:rPr lang="hr-HR" sz="3200" b="1" dirty="0" err="1"/>
              <a:t>Gomera</a:t>
            </a:r>
            <a:r>
              <a:rPr lang="hr-HR" sz="3200" b="1" dirty="0"/>
              <a:t> Predstavlja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7994-A659-E747-9DFB-82262C81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480007"/>
            <a:ext cx="9601200" cy="5099901"/>
          </a:xfrm>
        </p:spPr>
        <p:txBody>
          <a:bodyPr>
            <a:normAutofit/>
          </a:bodyPr>
          <a:lstStyle/>
          <a:p>
            <a:r>
              <a:rPr lang="hr-HR" sz="2400" b="1" dirty="0"/>
              <a:t>Sliku iskrivljene ljubavi bez istinske spoznaje</a:t>
            </a:r>
          </a:p>
          <a:p>
            <a:r>
              <a:rPr lang="hr-HR" sz="2400" b="1" dirty="0"/>
              <a:t>Cjelokupni narod</a:t>
            </a:r>
          </a:p>
          <a:p>
            <a:pPr marL="0" indent="0">
              <a:buNone/>
            </a:pPr>
            <a:endParaRPr lang="hr-HR" sz="2400" dirty="0"/>
          </a:p>
          <a:p>
            <a:r>
              <a:rPr lang="hr-HR" sz="2400" b="1" dirty="0"/>
              <a:t>vjernog zaručnika</a:t>
            </a:r>
          </a:p>
          <a:p>
            <a:endParaRPr lang="hr-HR" sz="2400" dirty="0"/>
          </a:p>
          <a:p>
            <a:r>
              <a:rPr lang="hr-HR" sz="2400" b="1" dirty="0"/>
              <a:t>Ne narod postaje narod</a:t>
            </a:r>
          </a:p>
          <a:p>
            <a:r>
              <a:rPr lang="hr-HR" sz="2400" b="1" dirty="0"/>
              <a:t>Ne mila postaje mila</a:t>
            </a:r>
          </a:p>
          <a:p>
            <a:r>
              <a:rPr lang="hr-HR" sz="2400" b="1" dirty="0"/>
              <a:t>Istinska ljubav kojom ljubi nas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51F95B-119C-4B42-8E63-C005ADBED766}"/>
              </a:ext>
            </a:extLst>
          </p:cNvPr>
          <p:cNvSpPr txBox="1">
            <a:spLocks/>
          </p:cNvSpPr>
          <p:nvPr/>
        </p:nvSpPr>
        <p:spPr>
          <a:xfrm>
            <a:off x="1295400" y="2277654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 dirty="0"/>
              <a:t>Hošea Predstavlja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586D13-FDD6-FB44-A37C-6B18D099AAF4}"/>
              </a:ext>
            </a:extLst>
          </p:cNvPr>
          <p:cNvSpPr txBox="1">
            <a:spLocks/>
          </p:cNvSpPr>
          <p:nvPr/>
        </p:nvSpPr>
        <p:spPr>
          <a:xfrm>
            <a:off x="1295400" y="33311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 dirty="0"/>
              <a:t>Gospodinova ljubav: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7EF1D16-5397-F148-A1D8-127457E94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25911" y="1945009"/>
            <a:ext cx="4616329" cy="2495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7AC98-D4F2-BD43-BDDE-B85433A761DB}"/>
              </a:ext>
            </a:extLst>
          </p:cNvPr>
          <p:cNvSpPr txBox="1"/>
          <p:nvPr/>
        </p:nvSpPr>
        <p:spPr>
          <a:xfrm>
            <a:off x="7635363" y="4442939"/>
            <a:ext cx="3960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 err="1">
                <a:hlinkClick r:id="rId3" tooltip="https://smisaozivota123.blogspot.com/2020/04/samo-zajedno-u-nasoj-meusobnoj.html"/>
              </a:rPr>
              <a:t>This</a:t>
            </a:r>
            <a:r>
              <a:rPr lang="hr-HR" sz="900" dirty="0">
                <a:hlinkClick r:id="rId3" tooltip="https://smisaozivota123.blogspot.com/2020/04/samo-zajedno-u-nasoj-meusobnoj.html"/>
              </a:rPr>
              <a:t> Photo</a:t>
            </a:r>
            <a:r>
              <a:rPr lang="hr-HR" sz="900" dirty="0"/>
              <a:t> </a:t>
            </a:r>
            <a:r>
              <a:rPr lang="hr-HR" sz="900" dirty="0" err="1"/>
              <a:t>by</a:t>
            </a:r>
            <a:r>
              <a:rPr lang="hr-HR" sz="900" dirty="0"/>
              <a:t> </a:t>
            </a:r>
            <a:r>
              <a:rPr lang="hr-HR" sz="900" dirty="0" err="1"/>
              <a:t>Unknown</a:t>
            </a:r>
            <a:r>
              <a:rPr lang="hr-HR" sz="900" dirty="0"/>
              <a:t> </a:t>
            </a:r>
            <a:r>
              <a:rPr lang="hr-HR" sz="900" dirty="0" err="1"/>
              <a:t>Author</a:t>
            </a:r>
            <a:r>
              <a:rPr lang="hr-HR" sz="900" dirty="0"/>
              <a:t> </a:t>
            </a:r>
            <a:r>
              <a:rPr lang="hr-HR" sz="900" dirty="0" err="1"/>
              <a:t>is</a:t>
            </a:r>
            <a:r>
              <a:rPr lang="hr-HR" sz="900" dirty="0"/>
              <a:t> </a:t>
            </a:r>
            <a:r>
              <a:rPr lang="hr-HR" sz="900" dirty="0" err="1"/>
              <a:t>licensed</a:t>
            </a:r>
            <a:r>
              <a:rPr lang="hr-HR" sz="900" dirty="0"/>
              <a:t> </a:t>
            </a:r>
            <a:r>
              <a:rPr lang="hr-HR" sz="900" dirty="0" err="1"/>
              <a:t>under</a:t>
            </a:r>
            <a:r>
              <a:rPr lang="hr-HR" sz="900" dirty="0"/>
              <a:t> </a:t>
            </a:r>
            <a:r>
              <a:rPr lang="hr-HR" sz="900" dirty="0">
                <a:hlinkClick r:id="rId4" tooltip="https://creativecommons.org/licenses/by-nd/3.0/"/>
              </a:rPr>
              <a:t>CC BY-ND</a:t>
            </a:r>
            <a:endParaRPr lang="hr-HR" sz="900" dirty="0"/>
          </a:p>
        </p:txBody>
      </p:sp>
    </p:spTree>
    <p:extLst>
      <p:ext uri="{BB962C8B-B14F-4D97-AF65-F5344CB8AC3E}">
        <p14:creationId xmlns:p14="http://schemas.microsoft.com/office/powerpoint/2010/main" val="67422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ereg owiec idących po trawiastym polu">
            <a:extLst>
              <a:ext uri="{FF2B5EF4-FFF2-40B4-BE49-F238E27FC236}">
                <a16:creationId xmlns:a16="http://schemas.microsoft.com/office/drawing/2014/main" id="{CEF18392-B620-5377-06C9-E430EFBE7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73276-0D06-9740-B76A-40BFAA95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0366" y="2781163"/>
            <a:ext cx="4115702" cy="2116348"/>
          </a:xfrm>
        </p:spPr>
        <p:txBody>
          <a:bodyPr anchor="ctr">
            <a:normAutofit/>
          </a:bodyPr>
          <a:lstStyle/>
          <a:p>
            <a:pPr algn="r"/>
            <a:r>
              <a:rPr lang="hr-HR" dirty="0">
                <a:solidFill>
                  <a:srgbClr val="FFFFFF"/>
                </a:solidFill>
              </a:rPr>
              <a:t>Kraj</a:t>
            </a:r>
            <a:br>
              <a:rPr lang="hr-HR" dirty="0">
                <a:solidFill>
                  <a:srgbClr val="FFFFFF"/>
                </a:solidFill>
              </a:rPr>
            </a:br>
            <a:r>
              <a:rPr lang="hr-HR" dirty="0">
                <a:solidFill>
                  <a:srgbClr val="FFFFFF"/>
                </a:solidFill>
              </a:rPr>
              <a:t>Hvala na Pažnji!</a:t>
            </a:r>
          </a:p>
        </p:txBody>
      </p:sp>
      <p:sp>
        <p:nvSpPr>
          <p:cNvPr id="10" name="Date Placeholder 12">
            <a:extLst>
              <a:ext uri="{FF2B5EF4-FFF2-40B4-BE49-F238E27FC236}">
                <a16:creationId xmlns:a16="http://schemas.microsoft.com/office/drawing/2014/main" id="{45F8506F-723E-2FBC-A83C-170B99FE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2EEC2-E768-4112-B25B-554F67F8CF5E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5/9/2023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E3FE2554-CB6E-D4EE-1669-7B8F8846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18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12AD-7255-5446-BE5F-0FE6C9B4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62" y="499654"/>
            <a:ext cx="5832486" cy="1591491"/>
          </a:xfrm>
        </p:spPr>
        <p:txBody>
          <a:bodyPr>
            <a:normAutofit/>
          </a:bodyPr>
          <a:lstStyle/>
          <a:p>
            <a:r>
              <a:rPr lang="sr-Latn-RS" sz="4000" b="1" dirty="0"/>
              <a:t>Tko je </a:t>
            </a:r>
            <a:r>
              <a:rPr lang="sr-Latn-RS" sz="4000" b="1" dirty="0" err="1"/>
              <a:t>Hošea</a:t>
            </a:r>
            <a:endParaRPr lang="sr-Latn-R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104C1-579C-A84F-B37D-61E999E3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700" y="2131141"/>
            <a:ext cx="5092874" cy="3312297"/>
          </a:xfrm>
        </p:spPr>
        <p:txBody>
          <a:bodyPr>
            <a:normAutofit/>
          </a:bodyPr>
          <a:lstStyle/>
          <a:p>
            <a:r>
              <a:rPr lang="sr-Latn-RS" sz="2800" b="1" dirty="0"/>
              <a:t>Posljednji prorok </a:t>
            </a:r>
            <a:r>
              <a:rPr lang="sr-Latn-RS" sz="2800" b="1" dirty="0" err="1"/>
              <a:t>podrijetlom</a:t>
            </a:r>
            <a:r>
              <a:rPr lang="sr-Latn-RS" sz="2800" b="1" dirty="0"/>
              <a:t> sa </a:t>
            </a:r>
            <a:r>
              <a:rPr lang="sr-Latn-RS" sz="2800" b="1" dirty="0" err="1"/>
              <a:t>sjevera</a:t>
            </a:r>
            <a:endParaRPr lang="sr-Latn-RS" sz="2800" b="1" dirty="0"/>
          </a:p>
          <a:p>
            <a:r>
              <a:rPr lang="sr-Latn-RS" sz="2800" b="1" dirty="0"/>
              <a:t>Zadaća nije bila samo </a:t>
            </a:r>
            <a:r>
              <a:rPr lang="sr-Latn-RS" sz="2800" b="1" dirty="0" err="1"/>
              <a:t>prenijeti</a:t>
            </a:r>
            <a:r>
              <a:rPr lang="sr-Latn-RS" sz="2800" b="1" dirty="0"/>
              <a:t> Božju poruku drugima, već mu je bila i na „teret“ 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1264C13-526F-2143-8AC2-9BA93465B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681" r="21464" b="-2"/>
          <a:stretch/>
        </p:blipFill>
        <p:spPr>
          <a:xfrm>
            <a:off x="7534654" y="1715821"/>
            <a:ext cx="3716195" cy="3452379"/>
          </a:xfrm>
          <a:prstGeom prst="rect">
            <a:avLst/>
          </a:prstGeom>
          <a:noFill/>
        </p:spPr>
      </p:pic>
      <p:sp>
        <p:nvSpPr>
          <p:cNvPr id="14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037E52-4969-4342-96C8-37ABBE71CC28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E1F99-6942-6D48-90A0-CB0DCEFF352C}"/>
              </a:ext>
            </a:extLst>
          </p:cNvPr>
          <p:cNvSpPr txBox="1"/>
          <p:nvPr/>
        </p:nvSpPr>
        <p:spPr>
          <a:xfrm>
            <a:off x="8698548" y="4968145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r-Latn-RS" sz="700">
                <a:solidFill>
                  <a:srgbClr val="FFFFFF"/>
                </a:solidFill>
                <a:hlinkClick r:id="rId3" tooltip="https://library.loras.edu/c.php?g=100542&amp;p=10757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sr-Latn-RS" sz="700">
                <a:solidFill>
                  <a:srgbClr val="FFFFFF"/>
                </a:solidFill>
              </a:rPr>
              <a:t> by Unknown Author is licensed under </a:t>
            </a:r>
            <a:r>
              <a:rPr lang="sr-Latn-R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r-Latn-R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6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0FAA-141B-4747-8830-7EDBEBF4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27085"/>
            <a:ext cx="5438361" cy="1778906"/>
          </a:xfrm>
        </p:spPr>
        <p:txBody>
          <a:bodyPr>
            <a:normAutofit/>
          </a:bodyPr>
          <a:lstStyle/>
          <a:p>
            <a:r>
              <a:rPr lang="sr-Latn-RS" sz="4000" b="1" dirty="0"/>
              <a:t>Uloga </a:t>
            </a:r>
            <a:r>
              <a:rPr lang="sr-Latn-RS" sz="4000" b="1" dirty="0" err="1"/>
              <a:t>Gomere</a:t>
            </a:r>
            <a:endParaRPr lang="sr-Latn-R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1CB8-B680-4545-9BDA-2EC8D229D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894788"/>
            <a:ext cx="5033521" cy="4005475"/>
          </a:xfrm>
        </p:spPr>
        <p:txBody>
          <a:bodyPr>
            <a:normAutofit fontScale="92500" lnSpcReduction="10000"/>
          </a:bodyPr>
          <a:lstStyle/>
          <a:p>
            <a:r>
              <a:rPr lang="sr-Latn-RS" sz="3200" b="1" dirty="0"/>
              <a:t>Bog koji sudi ali </a:t>
            </a:r>
            <a:br>
              <a:rPr lang="sr-Latn-RS" sz="3200" b="1" dirty="0"/>
            </a:br>
            <a:r>
              <a:rPr lang="sr-Latn-RS" sz="3200" b="1" dirty="0"/>
              <a:t>ujedno i ljubi</a:t>
            </a:r>
          </a:p>
          <a:p>
            <a:r>
              <a:rPr lang="sr-Latn-RS" sz="3200" b="1" dirty="0"/>
              <a:t>Ljubav koja razočarava </a:t>
            </a:r>
            <a:br>
              <a:rPr lang="sr-Latn-RS" sz="3200" b="1" dirty="0"/>
            </a:br>
            <a:r>
              <a:rPr lang="sr-Latn-RS" sz="3200" b="1" dirty="0"/>
              <a:t>ali i spašava</a:t>
            </a:r>
          </a:p>
          <a:p>
            <a:r>
              <a:rPr lang="sr-Latn-RS" sz="3200" b="1" dirty="0"/>
              <a:t>Slika zaručnika i zaručnice / muža i žene / roditelja i </a:t>
            </a:r>
            <a:r>
              <a:rPr lang="sr-Latn-RS" sz="3200" b="1" dirty="0" err="1"/>
              <a:t>djece</a:t>
            </a:r>
            <a:r>
              <a:rPr lang="sr-Latn-RS" sz="3200" b="1" dirty="0"/>
              <a:t> </a:t>
            </a:r>
          </a:p>
        </p:txBody>
      </p:sp>
      <p:pic>
        <p:nvPicPr>
          <p:cNvPr id="5" name="Picture 4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8278005F-B598-AF4A-A940-6E6D8A05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15593" y="1979112"/>
            <a:ext cx="4344237" cy="2899778"/>
          </a:xfrm>
          <a:prstGeom prst="rect">
            <a:avLst/>
          </a:prstGeom>
          <a:noFill/>
        </p:spPr>
      </p:pic>
      <p:sp>
        <p:nvSpPr>
          <p:cNvPr id="10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1037E52-4969-4342-96C8-37ABBE71CC28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3D19-539C-1D42-BB84-A1EC0DD4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056" y="599660"/>
            <a:ext cx="4587087" cy="1598023"/>
          </a:xfrm>
        </p:spPr>
        <p:txBody>
          <a:bodyPr>
            <a:normAutofit fontScale="90000"/>
          </a:bodyPr>
          <a:lstStyle/>
          <a:p>
            <a:r>
              <a:rPr lang="sr-Latn-RS" sz="3200" b="1" dirty="0"/>
              <a:t>Povijesno politički kontekst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C51C177-7AE6-9B4C-A603-50B2356C3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93" b="48540"/>
          <a:stretch/>
        </p:blipFill>
        <p:spPr>
          <a:xfrm>
            <a:off x="329970" y="1300898"/>
            <a:ext cx="5831007" cy="394983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4AF7D-B47C-A94C-BFEE-CA51ABDDE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25" y="2893422"/>
            <a:ext cx="3952875" cy="3012078"/>
          </a:xfrm>
        </p:spPr>
        <p:txBody>
          <a:bodyPr>
            <a:normAutofit/>
          </a:bodyPr>
          <a:lstStyle/>
          <a:p>
            <a:r>
              <a:rPr lang="sr-Latn-RS" sz="2400" b="1" dirty="0"/>
              <a:t>Ranije obrađen!</a:t>
            </a:r>
          </a:p>
          <a:p>
            <a:r>
              <a:rPr lang="sr-Latn-RS" sz="2400" b="1" dirty="0"/>
              <a:t>Danak koji trpi Sjeverno Kraljevstvo </a:t>
            </a:r>
          </a:p>
          <a:p>
            <a:r>
              <a:rPr lang="sr-Latn-RS" sz="2400" b="1" dirty="0"/>
              <a:t>Asirsko pustošenje</a:t>
            </a:r>
          </a:p>
          <a:p>
            <a:r>
              <a:rPr lang="sr-Latn-RS" sz="2400" b="1" dirty="0"/>
              <a:t>Miješanje pučanstva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037E52-4969-4342-96C8-37ABBE71CC28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B25D3-8C58-E34A-8A60-1DB0AB673096}"/>
              </a:ext>
            </a:extLst>
          </p:cNvPr>
          <p:cNvSpPr txBox="1"/>
          <p:nvPr/>
        </p:nvSpPr>
        <p:spPr>
          <a:xfrm>
            <a:off x="3516404" y="4966272"/>
            <a:ext cx="25523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r-Latn-RS" sz="700">
                <a:solidFill>
                  <a:srgbClr val="FFFFFF"/>
                </a:solidFill>
                <a:hlinkClick r:id="rId3" tooltip="https://en.wikipedia.org/wiki/Borders_of_Isra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sr-Latn-RS" sz="700">
                <a:solidFill>
                  <a:srgbClr val="FFFFFF"/>
                </a:solidFill>
              </a:rPr>
              <a:t> by Unknown Author is licensed under </a:t>
            </a:r>
            <a:r>
              <a:rPr lang="sr-Latn-R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r-Latn-R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9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4B741E4-899D-784E-8397-9D409FAA9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6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F9CF8-EC15-C441-A38E-3E19E544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712" y="2033018"/>
            <a:ext cx="4115702" cy="211634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sr-Latn-RS" sz="4000" b="1" dirty="0">
                <a:solidFill>
                  <a:srgbClr val="FFFFFF"/>
                </a:solidFill>
              </a:rPr>
              <a:t> Što stoji uz ime </a:t>
            </a:r>
            <a:r>
              <a:rPr lang="sr-Latn-RS" sz="4000" b="1" dirty="0" err="1">
                <a:solidFill>
                  <a:srgbClr val="FFFFFF"/>
                </a:solidFill>
              </a:rPr>
              <a:t>Hošea</a:t>
            </a:r>
            <a:endParaRPr lang="sr-Latn-RS" sz="40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DD6CF-2687-3749-8726-F0DE68BD9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6783" y="4383464"/>
            <a:ext cx="3193681" cy="1058954"/>
          </a:xfrm>
        </p:spPr>
        <p:txBody>
          <a:bodyPr anchor="b">
            <a:noAutofit/>
          </a:bodyPr>
          <a:lstStyle/>
          <a:p>
            <a:pPr algn="r">
              <a:lnSpc>
                <a:spcPct val="110000"/>
              </a:lnSpc>
            </a:pPr>
            <a:r>
              <a:rPr lang="sr-Latn-RS" sz="2400" b="1" dirty="0">
                <a:solidFill>
                  <a:srgbClr val="FFFFFF"/>
                </a:solidFill>
              </a:rPr>
              <a:t>Sin oca Berija </a:t>
            </a:r>
            <a:br>
              <a:rPr lang="sr-Latn-RS" sz="2400" b="1" dirty="0">
                <a:solidFill>
                  <a:srgbClr val="FFFFFF"/>
                </a:solidFill>
              </a:rPr>
            </a:br>
            <a:r>
              <a:rPr lang="sr-Latn-RS" sz="2400" b="1" dirty="0">
                <a:solidFill>
                  <a:srgbClr val="FFFFFF"/>
                </a:solidFill>
              </a:rPr>
              <a:t>i muž žene </a:t>
            </a:r>
            <a:r>
              <a:rPr lang="sr-Latn-RS" sz="2400" b="1" dirty="0" err="1">
                <a:solidFill>
                  <a:srgbClr val="FFFFFF"/>
                </a:solidFill>
              </a:rPr>
              <a:t>Gomere</a:t>
            </a:r>
            <a:endParaRPr lang="sr-Latn-RS" sz="2400" b="1" dirty="0">
              <a:solidFill>
                <a:srgbClr val="FFFFFF"/>
              </a:solidFill>
            </a:endParaRPr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45F8506F-723E-2FBC-A83C-170B99FE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2EEC2-E768-4112-B25B-554F67F8CF5E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5/9/2023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E3FE2554-CB6E-D4EE-1669-7B8F8846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457C-F06A-7F4A-8099-FC9309E56FF8}"/>
              </a:ext>
            </a:extLst>
          </p:cNvPr>
          <p:cNvSpPr txBox="1"/>
          <p:nvPr/>
        </p:nvSpPr>
        <p:spPr>
          <a:xfrm>
            <a:off x="9476193" y="6657945"/>
            <a:ext cx="271580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r-Latn-RS" sz="700">
                <a:solidFill>
                  <a:srgbClr val="FFFFFF"/>
                </a:solidFill>
                <a:hlinkClick r:id="rId3" tooltip="https://blog.limundograd.com/2014/02/zanimljiva-statistika-imena-na-limund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sr-Latn-RS" sz="700">
                <a:solidFill>
                  <a:srgbClr val="FFFFFF"/>
                </a:solidFill>
              </a:rPr>
              <a:t> by Unknown Author is licensed under </a:t>
            </a:r>
            <a:r>
              <a:rPr lang="sr-Latn-R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sr-Latn-R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1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45010-7B62-DE41-B2B3-F59E16EF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75" y="299820"/>
            <a:ext cx="5710237" cy="1598023"/>
          </a:xfrm>
        </p:spPr>
        <p:txBody>
          <a:bodyPr>
            <a:normAutofit/>
          </a:bodyPr>
          <a:lstStyle/>
          <a:p>
            <a:r>
              <a:rPr lang="sr-Latn-RS" sz="3200" b="1" dirty="0" err="1"/>
              <a:t>Gomerina</a:t>
            </a:r>
            <a:r>
              <a:rPr lang="sr-Latn-RS" sz="3200" b="1" dirty="0"/>
              <a:t> </a:t>
            </a:r>
            <a:r>
              <a:rPr lang="sr-Latn-RS" sz="3200" b="1" dirty="0" err="1"/>
              <a:t>djeca</a:t>
            </a:r>
            <a:endParaRPr lang="sr-Latn-RS" sz="3200" b="1" dirty="0"/>
          </a:p>
        </p:txBody>
      </p:sp>
      <p:pic>
        <p:nvPicPr>
          <p:cNvPr id="5" name="Picture 4" descr="A picture containing grass, person, standing, posing&#10;&#10;Description automatically generated">
            <a:extLst>
              <a:ext uri="{FF2B5EF4-FFF2-40B4-BE49-F238E27FC236}">
                <a16:creationId xmlns:a16="http://schemas.microsoft.com/office/drawing/2014/main" id="{0B04CFF4-10B1-C248-BFEE-971027649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557" r="18625" b="1"/>
          <a:stretch/>
        </p:blipFill>
        <p:spPr>
          <a:xfrm>
            <a:off x="257400" y="1046375"/>
            <a:ext cx="4376759" cy="411995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D822-F180-1448-AEED-9925DF9D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337847"/>
            <a:ext cx="4800600" cy="2628425"/>
          </a:xfrm>
        </p:spPr>
        <p:txBody>
          <a:bodyPr>
            <a:normAutofit/>
          </a:bodyPr>
          <a:lstStyle/>
          <a:p>
            <a:r>
              <a:rPr lang="sr-Latn-RS" sz="3200" b="1" dirty="0" err="1"/>
              <a:t>Jizre’el</a:t>
            </a:r>
            <a:endParaRPr lang="sr-Latn-RS" sz="3200" b="1" dirty="0"/>
          </a:p>
          <a:p>
            <a:r>
              <a:rPr lang="sr-Latn-RS" sz="3200" b="1" dirty="0" err="1"/>
              <a:t>Lo</a:t>
            </a:r>
            <a:r>
              <a:rPr lang="sr-Latn-RS" sz="3200" b="1" dirty="0"/>
              <a:t> </a:t>
            </a:r>
            <a:r>
              <a:rPr lang="sr-Latn-RS" sz="3200" b="1" dirty="0" err="1"/>
              <a:t>Ruhamâ</a:t>
            </a:r>
            <a:endParaRPr lang="sr-Latn-RS" sz="3200" b="1" dirty="0"/>
          </a:p>
          <a:p>
            <a:r>
              <a:rPr lang="sr-Latn-RS" sz="3200" b="1" dirty="0" err="1"/>
              <a:t>Lo</a:t>
            </a:r>
            <a:r>
              <a:rPr lang="sr-Latn-RS" sz="3200" b="1" dirty="0"/>
              <a:t> </a:t>
            </a:r>
            <a:r>
              <a:rPr lang="sr-Latn-RS" sz="3200" b="1" dirty="0" err="1"/>
              <a:t>Ammi</a:t>
            </a:r>
            <a:endParaRPr lang="sr-Latn-RS" sz="3200" b="1" dirty="0"/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067AD8-DD8B-41DD-AF75-FB7B41A9C9AD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B117D-14F1-7C41-AF23-0636D3D74AD3}"/>
              </a:ext>
            </a:extLst>
          </p:cNvPr>
          <p:cNvSpPr txBox="1"/>
          <p:nvPr/>
        </p:nvSpPr>
        <p:spPr>
          <a:xfrm>
            <a:off x="2081858" y="4966272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r-Latn-RS" sz="700">
                <a:solidFill>
                  <a:srgbClr val="FFFFFF"/>
                </a:solidFill>
                <a:hlinkClick r:id="rId3" tooltip="https://poriluk.com/najvaznije-lekcije-kojima-nas-uce-dje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sr-Latn-RS" sz="700">
                <a:solidFill>
                  <a:srgbClr val="FFFFFF"/>
                </a:solidFill>
              </a:rPr>
              <a:t> by Unknown Author is licensed under </a:t>
            </a:r>
            <a:r>
              <a:rPr lang="sr-Latn-R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r-Latn-R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2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ABB5F-0240-3344-9B21-00A2549E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94" y="499654"/>
            <a:ext cx="5832486" cy="1591491"/>
          </a:xfrm>
        </p:spPr>
        <p:txBody>
          <a:bodyPr>
            <a:normAutofit/>
          </a:bodyPr>
          <a:lstStyle/>
          <a:p>
            <a:r>
              <a:rPr lang="sr-Latn-RS" sz="3600" b="1" dirty="0"/>
              <a:t>Opis </a:t>
            </a:r>
            <a:r>
              <a:rPr lang="sr-Latn-RS" sz="3600" b="1" dirty="0" err="1"/>
              <a:t>HošeE</a:t>
            </a:r>
            <a:endParaRPr lang="sr-Latn-R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D912-66B0-774D-AA6D-6D0090AED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38" y="2091145"/>
            <a:ext cx="5277575" cy="3263175"/>
          </a:xfrm>
        </p:spPr>
        <p:txBody>
          <a:bodyPr>
            <a:normAutofit/>
          </a:bodyPr>
          <a:lstStyle/>
          <a:p>
            <a:r>
              <a:rPr lang="sr-Latn-RS" sz="3200" b="1" dirty="0"/>
              <a:t>„Gospodin je spasio“</a:t>
            </a:r>
          </a:p>
          <a:p>
            <a:r>
              <a:rPr lang="sr-Latn-RS" sz="3200" b="1" dirty="0" err="1"/>
              <a:t>Čovjek</a:t>
            </a:r>
            <a:r>
              <a:rPr lang="sr-Latn-RS" sz="3200" b="1" dirty="0"/>
              <a:t> </a:t>
            </a:r>
            <a:r>
              <a:rPr lang="sr-Latn-RS" sz="3200" b="1" dirty="0" err="1"/>
              <a:t>osjećaja</a:t>
            </a:r>
            <a:endParaRPr lang="sr-Latn-RS" sz="3200" b="1" dirty="0"/>
          </a:p>
          <a:p>
            <a:r>
              <a:rPr lang="sr-Latn-RS" sz="3200" b="1" dirty="0"/>
              <a:t>Bog </a:t>
            </a:r>
            <a:r>
              <a:rPr lang="sr-Latn-RS" sz="3200" b="1" dirty="0" err="1"/>
              <a:t>progovora</a:t>
            </a:r>
            <a:r>
              <a:rPr lang="sr-Latn-RS" sz="3200" b="1" dirty="0"/>
              <a:t> preko </a:t>
            </a:r>
            <a:r>
              <a:rPr lang="sr-Latn-RS" sz="3200" b="1" dirty="0" err="1"/>
              <a:t>Hošeinog</a:t>
            </a:r>
            <a:r>
              <a:rPr lang="sr-Latn-RS" sz="3200" b="1" dirty="0"/>
              <a:t> osobnog života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D1E73-5E58-4F46-AE58-84D8C3B58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79" r="-3" b="19601"/>
          <a:stretch/>
        </p:blipFill>
        <p:spPr>
          <a:xfrm>
            <a:off x="7534654" y="1238493"/>
            <a:ext cx="4229998" cy="3929707"/>
          </a:xfrm>
          <a:prstGeom prst="rect">
            <a:avLst/>
          </a:prstGeom>
          <a:noFill/>
        </p:spPr>
      </p:pic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5950E74-5EEA-49D7-88FD-38C6E2006DCB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339CA-BE28-4A45-9EEE-669999E8F74B}"/>
              </a:ext>
            </a:extLst>
          </p:cNvPr>
          <p:cNvSpPr txBox="1"/>
          <p:nvPr/>
        </p:nvSpPr>
        <p:spPr>
          <a:xfrm>
            <a:off x="8549468" y="4968145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r-Latn-RS" sz="700">
                <a:solidFill>
                  <a:srgbClr val="FFFFFF"/>
                </a:solidFill>
                <a:hlinkClick r:id="rId3" tooltip="https://blog.dnevnik.hr/dinajina-sjecanja/2020/02/1632276062/uklesani-u-kamenu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sr-Latn-RS" sz="700">
                <a:solidFill>
                  <a:srgbClr val="FFFFFF"/>
                </a:solidFill>
              </a:rPr>
              <a:t> by Unknown Author is licensed under </a:t>
            </a:r>
            <a:r>
              <a:rPr lang="sr-Latn-R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sr-Latn-R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0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908B-3F5F-1A43-9C6D-417FB9DF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71038"/>
            <a:ext cx="4394103" cy="1778906"/>
          </a:xfrm>
        </p:spPr>
        <p:txBody>
          <a:bodyPr>
            <a:normAutofit/>
          </a:bodyPr>
          <a:lstStyle/>
          <a:p>
            <a:r>
              <a:rPr lang="sr-Latn-RS" sz="3600" b="1" dirty="0"/>
              <a:t>Uloga </a:t>
            </a:r>
            <a:r>
              <a:rPr lang="sr-Latn-RS" sz="3600" b="1" dirty="0" err="1"/>
              <a:t>HošeE</a:t>
            </a:r>
            <a:endParaRPr lang="sr-Latn-R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48670-EFFC-7D4E-B7D4-41905B27B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139886"/>
            <a:ext cx="4986387" cy="3760378"/>
          </a:xfrm>
        </p:spPr>
        <p:txBody>
          <a:bodyPr>
            <a:normAutofit fontScale="92500" lnSpcReduction="10000"/>
          </a:bodyPr>
          <a:lstStyle/>
          <a:p>
            <a:r>
              <a:rPr lang="sr-Latn-RS" sz="2800" b="1" dirty="0" err="1"/>
              <a:t>Djeluje</a:t>
            </a:r>
            <a:r>
              <a:rPr lang="sr-Latn-RS" sz="2800" b="1" dirty="0"/>
              <a:t> na </a:t>
            </a:r>
            <a:r>
              <a:rPr lang="hr-HR" sz="2800" b="1" dirty="0"/>
              <a:t>mjestima</a:t>
            </a:r>
            <a:r>
              <a:rPr lang="sr-Latn-RS" sz="2800" b="1" dirty="0"/>
              <a:t> okupljanja ljudi u </a:t>
            </a:r>
            <a:r>
              <a:rPr lang="hr-HR" sz="2800" b="1" dirty="0"/>
              <a:t>Sjevernom</a:t>
            </a:r>
            <a:r>
              <a:rPr lang="sr-Latn-RS" sz="2800" b="1" dirty="0"/>
              <a:t> Kraljevstvu</a:t>
            </a:r>
          </a:p>
          <a:p>
            <a:r>
              <a:rPr lang="sr-Latn-RS" sz="2800" b="1" dirty="0"/>
              <a:t>Obični građanin?</a:t>
            </a:r>
          </a:p>
          <a:p>
            <a:r>
              <a:rPr lang="sr-Latn-RS" sz="2800" b="1" dirty="0"/>
              <a:t>Svećenik ili kraljevski službenik?</a:t>
            </a:r>
          </a:p>
          <a:p>
            <a:r>
              <a:rPr lang="sr-Latn-RS" sz="2800" b="1" dirty="0" err="1"/>
              <a:t>Levit</a:t>
            </a:r>
            <a:r>
              <a:rPr lang="sr-Latn-RS" sz="2800" b="1" dirty="0"/>
              <a:t>?</a:t>
            </a:r>
          </a:p>
          <a:p>
            <a:r>
              <a:rPr lang="sr-Latn-RS" sz="2800" b="1" dirty="0" err="1"/>
              <a:t>Djeluje</a:t>
            </a:r>
            <a:r>
              <a:rPr lang="sr-Latn-RS" sz="2800" b="1" dirty="0"/>
              <a:t> oko 750.-725. g. pr. </a:t>
            </a:r>
            <a:r>
              <a:rPr lang="sr-Latn-RS" sz="2800" b="1" dirty="0" err="1"/>
              <a:t>Kr</a:t>
            </a:r>
            <a:r>
              <a:rPr lang="sr-Latn-RS" sz="2800" b="1" dirty="0"/>
              <a:t>.</a:t>
            </a:r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A10A60B-D2BC-F34E-BCF9-C308F83DE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15593" y="1134362"/>
            <a:ext cx="5231639" cy="3923728"/>
          </a:xfrm>
          <a:prstGeom prst="rect">
            <a:avLst/>
          </a:prstGeom>
          <a:noFill/>
        </p:spPr>
      </p:pic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8FF23D78-716C-1D34-DB64-3583BD87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1037E52-4969-4342-96C8-37ABBE71CC28}" type="datetime1">
              <a:rPr lang="en-US" smtClean="0"/>
              <a:pPr>
                <a:spcAft>
                  <a:spcPts val="600"/>
                </a:spcAft>
              </a:pPr>
              <a:t>5/9/2023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82898-C13B-1A4C-B9E4-FF8724C6958F}"/>
              </a:ext>
            </a:extLst>
          </p:cNvPr>
          <p:cNvSpPr txBox="1"/>
          <p:nvPr/>
        </p:nvSpPr>
        <p:spPr>
          <a:xfrm>
            <a:off x="7897911" y="4858034"/>
            <a:ext cx="25619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angdakilangpangako.blogspot.com/2017/12/aklat-ni-hose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hr-HR" sz="700">
                <a:solidFill>
                  <a:srgbClr val="FFFFFF"/>
                </a:solidFill>
              </a:rPr>
              <a:t> by Unknown Author is licensed under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31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e fields in terraces">
            <a:extLst>
              <a:ext uri="{FF2B5EF4-FFF2-40B4-BE49-F238E27FC236}">
                <a16:creationId xmlns:a16="http://schemas.microsoft.com/office/drawing/2014/main" id="{42385190-255D-FD39-4F79-2635F424A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7"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ED694-48C3-5544-87CB-B0BD376B7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6" y="1269769"/>
            <a:ext cx="8952781" cy="1829830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FFFFFF"/>
                </a:solidFill>
              </a:rPr>
              <a:t>Struktura Knjige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C106-BE66-6840-9860-7CC0F6EE5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6" y="3327834"/>
            <a:ext cx="8952782" cy="861136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FFFF"/>
                </a:solidFill>
              </a:rPr>
              <a:t>Dva, tri ili četiri dijela!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A583F34-3BEB-70D2-F208-3E352209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5E2B397-02A9-4ACC-BECE-63C233241598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5/9/2023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A6EF837-5C63-F2F7-7923-5ECB9A5E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10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49D8DE-093B-4F40-AB80-F25E3BEC9453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967236"/>
      </p:ext>
    </p:extLst>
  </p:cSld>
  <p:clrMapOvr>
    <a:masterClrMapping/>
  </p:clrMapOvr>
</p:sld>
</file>

<file path=ppt/theme/theme1.xml><?xml version="1.0" encoding="utf-8"?>
<a:theme xmlns:a="http://schemas.openxmlformats.org/drawingml/2006/main" name="Poise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591</Words>
  <Application>Microsoft Office PowerPoint</Application>
  <PresentationFormat>Widescreen</PresentationFormat>
  <Paragraphs>126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Goudy Old Style</vt:lpstr>
      <vt:lpstr>Univers Light</vt:lpstr>
      <vt:lpstr>PoiseVTI</vt:lpstr>
      <vt:lpstr>Gomerina uloga u Hoš 1-3</vt:lpstr>
      <vt:lpstr>Tko je Hošea</vt:lpstr>
      <vt:lpstr>Uloga Gomere</vt:lpstr>
      <vt:lpstr>Povijesno politički kontekst</vt:lpstr>
      <vt:lpstr> Što stoji uz ime Hošea</vt:lpstr>
      <vt:lpstr>Gomerina djeca</vt:lpstr>
      <vt:lpstr>Opis HošeE</vt:lpstr>
      <vt:lpstr>Uloga HošeE</vt:lpstr>
      <vt:lpstr>Struktura Knjige</vt:lpstr>
      <vt:lpstr>Podjela bibličara  R. Martin-AcHarda </vt:lpstr>
      <vt:lpstr>Struktura bibličara  L. Alonso SchÖkel  i J.L. Sicre Diaz</vt:lpstr>
      <vt:lpstr>Tko je Gomera?</vt:lpstr>
      <vt:lpstr>Glagol „Bludničiti”</vt:lpstr>
      <vt:lpstr>Gomera</vt:lpstr>
      <vt:lpstr>Djeca bludnička</vt:lpstr>
      <vt:lpstr>Zemlja bludnica</vt:lpstr>
      <vt:lpstr>Gomera Predstavlja</vt:lpstr>
      <vt:lpstr>Kraj 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Gomerina uloga u Hoš 1-3</dc:title>
  <dc:creator>Microsoft Office User</dc:creator>
  <cp:lastModifiedBy>Niko Bilić</cp:lastModifiedBy>
  <cp:revision>6</cp:revision>
  <dcterms:created xsi:type="dcterms:W3CDTF">2023-05-08T19:26:40Z</dcterms:created>
  <dcterms:modified xsi:type="dcterms:W3CDTF">2023-05-09T10:02:12Z</dcterms:modified>
</cp:coreProperties>
</file>