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6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690"/>
    <a:srgbClr val="7A95D2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DA269-687F-47A8-92A5-7F5C5660555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8E04EBD7-E518-443C-AC12-ACFEE117793C}">
      <dgm:prSet phldrT="[Tekst]" phldr="1"/>
      <dgm:spPr/>
      <dgm:t>
        <a:bodyPr/>
        <a:lstStyle/>
        <a:p>
          <a:endParaRPr lang="hr-HR" dirty="0"/>
        </a:p>
      </dgm:t>
    </dgm:pt>
    <dgm:pt modelId="{A96B23BB-78D0-436F-9573-0D7CBEAEFA91}" type="sibTrans" cxnId="{89D9C672-04C0-4874-89CB-B0C7C9CC2E6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hr-HR"/>
        </a:p>
      </dgm:t>
      <dgm:extLst>
        <a:ext uri="{E40237B7-FDA0-4F09-8148-C483321AD2D9}">
          <dgm14:cNvPr xmlns:dgm14="http://schemas.microsoft.com/office/drawing/2010/diagram" id="0" name="" descr="Slika na kojoj se prikazuje vanjski, Pozadinsko osvjetljenje, nebo, Sunčeva svjetlost&#10;&#10;Opis je automatski generiran">
            <a:extLst>
              <a:ext uri="{FF2B5EF4-FFF2-40B4-BE49-F238E27FC236}">
                <a16:creationId xmlns:a16="http://schemas.microsoft.com/office/drawing/2014/main" id="{5C059EA3-BC6F-7B96-30AC-B43FEF2E3693}"/>
              </a:ext>
            </a:extLst>
          </dgm14:cNvPr>
        </a:ext>
      </dgm:extLst>
    </dgm:pt>
    <dgm:pt modelId="{A26BA874-C7E0-4599-A930-23D117C5C80C}" type="parTrans" cxnId="{89D9C672-04C0-4874-89CB-B0C7C9CC2E65}">
      <dgm:prSet/>
      <dgm:spPr/>
      <dgm:t>
        <a:bodyPr/>
        <a:lstStyle/>
        <a:p>
          <a:endParaRPr lang="hr-HR"/>
        </a:p>
      </dgm:t>
    </dgm:pt>
    <dgm:pt modelId="{D39F4FDB-3D67-4CCC-8E93-BC85D5E156C8}" type="pres">
      <dgm:prSet presAssocID="{249DA269-687F-47A8-92A5-7F5C5660555E}" presName="Name0" presStyleCnt="0">
        <dgm:presLayoutVars>
          <dgm:chMax val="7"/>
          <dgm:chPref val="7"/>
          <dgm:dir/>
        </dgm:presLayoutVars>
      </dgm:prSet>
      <dgm:spPr/>
    </dgm:pt>
    <dgm:pt modelId="{75BA7068-B502-40B4-B5AA-E25F58586442}" type="pres">
      <dgm:prSet presAssocID="{249DA269-687F-47A8-92A5-7F5C5660555E}" presName="Name1" presStyleCnt="0"/>
      <dgm:spPr/>
    </dgm:pt>
    <dgm:pt modelId="{D9706436-528D-4F71-A8F8-74FA11A679FC}" type="pres">
      <dgm:prSet presAssocID="{A96B23BB-78D0-436F-9573-0D7CBEAEFA91}" presName="picture_1" presStyleCnt="0"/>
      <dgm:spPr/>
    </dgm:pt>
    <dgm:pt modelId="{C1AE5A8C-7688-40EF-84ED-0AA0ED977207}" type="pres">
      <dgm:prSet presAssocID="{A96B23BB-78D0-436F-9573-0D7CBEAEFA91}" presName="pictureRepeatNode" presStyleLbl="alignImgPlace1" presStyleIdx="0" presStyleCnt="1" custLinFactNeighborX="0" custLinFactNeighborY="6228"/>
      <dgm:spPr/>
    </dgm:pt>
    <dgm:pt modelId="{08079658-96F1-4240-9D7E-8214B6EF6A3D}" type="pres">
      <dgm:prSet presAssocID="{8E04EBD7-E518-443C-AC12-ACFEE117793C}" presName="text_1" presStyleLbl="node1" presStyleIdx="0" presStyleCnt="0" custFlipVert="0" custFlipHor="1" custScaleX="10830" custScaleY="8303" custLinFactX="-6250" custLinFactNeighborX="-100000" custLinFactNeighborY="-18712">
        <dgm:presLayoutVars>
          <dgm:bulletEnabled val="1"/>
        </dgm:presLayoutVars>
      </dgm:prSet>
      <dgm:spPr/>
    </dgm:pt>
  </dgm:ptLst>
  <dgm:cxnLst>
    <dgm:cxn modelId="{8495384E-24C5-43F5-8D89-09BDC795A332}" type="presOf" srcId="{8E04EBD7-E518-443C-AC12-ACFEE117793C}" destId="{08079658-96F1-4240-9D7E-8214B6EF6A3D}" srcOrd="0" destOrd="0" presId="urn:microsoft.com/office/officeart/2008/layout/CircularPictureCallout"/>
    <dgm:cxn modelId="{E6FED24E-4641-420F-B960-C476FB49399B}" type="presOf" srcId="{A96B23BB-78D0-436F-9573-0D7CBEAEFA91}" destId="{C1AE5A8C-7688-40EF-84ED-0AA0ED977207}" srcOrd="0" destOrd="0" presId="urn:microsoft.com/office/officeart/2008/layout/CircularPictureCallout"/>
    <dgm:cxn modelId="{89D9C672-04C0-4874-89CB-B0C7C9CC2E65}" srcId="{249DA269-687F-47A8-92A5-7F5C5660555E}" destId="{8E04EBD7-E518-443C-AC12-ACFEE117793C}" srcOrd="0" destOrd="0" parTransId="{A26BA874-C7E0-4599-A930-23D117C5C80C}" sibTransId="{A96B23BB-78D0-436F-9573-0D7CBEAEFA91}"/>
    <dgm:cxn modelId="{5D48F1A6-3788-4765-B420-FD02325B42F9}" type="presOf" srcId="{249DA269-687F-47A8-92A5-7F5C5660555E}" destId="{D39F4FDB-3D67-4CCC-8E93-BC85D5E156C8}" srcOrd="0" destOrd="0" presId="urn:microsoft.com/office/officeart/2008/layout/CircularPictureCallout"/>
    <dgm:cxn modelId="{B65239F4-70D6-4F04-B2DE-3783A8290861}" type="presParOf" srcId="{D39F4FDB-3D67-4CCC-8E93-BC85D5E156C8}" destId="{75BA7068-B502-40B4-B5AA-E25F58586442}" srcOrd="0" destOrd="0" presId="urn:microsoft.com/office/officeart/2008/layout/CircularPictureCallout"/>
    <dgm:cxn modelId="{DAFC5FD7-757A-4C80-8414-FCA3DB7D5A9A}" type="presParOf" srcId="{75BA7068-B502-40B4-B5AA-E25F58586442}" destId="{D9706436-528D-4F71-A8F8-74FA11A679FC}" srcOrd="0" destOrd="0" presId="urn:microsoft.com/office/officeart/2008/layout/CircularPictureCallout"/>
    <dgm:cxn modelId="{97DE5A72-0E50-4CD9-981A-A718150F7B5B}" type="presParOf" srcId="{D9706436-528D-4F71-A8F8-74FA11A679FC}" destId="{C1AE5A8C-7688-40EF-84ED-0AA0ED977207}" srcOrd="0" destOrd="0" presId="urn:microsoft.com/office/officeart/2008/layout/CircularPictureCallout"/>
    <dgm:cxn modelId="{5C18225C-11A7-45DC-8F23-A0D0C06329C6}" type="presParOf" srcId="{75BA7068-B502-40B4-B5AA-E25F58586442}" destId="{08079658-96F1-4240-9D7E-8214B6EF6A3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16BEB-15D4-4A1C-B20B-6E42E9BCC46E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6AF0E1-8F53-4B06-A755-A11C6B68709F}">
      <dgm:prSet/>
      <dgm:spPr>
        <a:solidFill>
          <a:srgbClr val="C00000"/>
        </a:solidFill>
      </dgm:spPr>
      <dgm:t>
        <a:bodyPr/>
        <a:lstStyle/>
        <a:p>
          <a:r>
            <a:rPr lang="hr-HR" b="1" dirty="0"/>
            <a:t>Uzimajući u obzir prednosti i ograničenja, Biblija se može koristiti kao alat za jačanje duševnog zdravlja na nekoliko načina.</a:t>
          </a:r>
          <a:endParaRPr lang="en-US" dirty="0"/>
        </a:p>
      </dgm:t>
    </dgm:pt>
    <dgm:pt modelId="{3ABFCBE6-952A-4696-A4D3-B0D985EBE277}" type="parTrans" cxnId="{8A303F4A-B0C4-46ED-950E-DB09F3FC3291}">
      <dgm:prSet/>
      <dgm:spPr/>
      <dgm:t>
        <a:bodyPr/>
        <a:lstStyle/>
        <a:p>
          <a:endParaRPr lang="en-US"/>
        </a:p>
      </dgm:t>
    </dgm:pt>
    <dgm:pt modelId="{9C361FE4-C14D-4115-ACBE-BEDA8DF2BE1A}" type="sibTrans" cxnId="{8A303F4A-B0C4-46ED-950E-DB09F3FC3291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BDC3D14-639F-49BB-8665-546B285D6269}">
      <dgm:prSet/>
      <dgm:spPr>
        <a:solidFill>
          <a:srgbClr val="C00000"/>
        </a:solidFill>
      </dgm:spPr>
      <dgm:t>
        <a:bodyPr/>
        <a:lstStyle/>
        <a:p>
          <a:r>
            <a:rPr lang="hr-HR" b="1" dirty="0"/>
            <a:t>Prvo, čitanje Biblije može biti oblik meditacije koji može pomoći u smanjenju stresa i tjeskobe. </a:t>
          </a:r>
          <a:endParaRPr lang="en-US" dirty="0"/>
        </a:p>
      </dgm:t>
    </dgm:pt>
    <dgm:pt modelId="{47C2C435-6B4A-44CC-8620-3EDE502B0729}" type="parTrans" cxnId="{5661A818-CEDF-4BA3-ACD9-E11302A2E887}">
      <dgm:prSet/>
      <dgm:spPr/>
      <dgm:t>
        <a:bodyPr/>
        <a:lstStyle/>
        <a:p>
          <a:endParaRPr lang="en-US"/>
        </a:p>
      </dgm:t>
    </dgm:pt>
    <dgm:pt modelId="{EE422DA5-D80B-42C4-9B2D-9FFDEC8AE2FF}" type="sibTrans" cxnId="{5661A818-CEDF-4BA3-ACD9-E11302A2E887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754A734-B883-4BFB-9990-39AA8C951B9B}">
      <dgm:prSet/>
      <dgm:spPr>
        <a:solidFill>
          <a:srgbClr val="C00000"/>
        </a:solidFill>
      </dgm:spPr>
      <dgm:t>
        <a:bodyPr/>
        <a:lstStyle/>
        <a:p>
          <a:r>
            <a:rPr lang="hr-HR" b="1"/>
            <a:t>Drugo, molitva i razmišljanje o biblijskim načelima mogu pomoći ljudima da izgrade emocionalnu otpornost i razviju osjećaj zahvalnosti i smirenosti. </a:t>
          </a:r>
          <a:endParaRPr lang="en-US"/>
        </a:p>
      </dgm:t>
    </dgm:pt>
    <dgm:pt modelId="{08EC8A7B-CE2C-46F7-ABF6-8DC183A63788}" type="parTrans" cxnId="{299B7433-AAD2-4A8C-B117-36C7AB0E05B6}">
      <dgm:prSet/>
      <dgm:spPr/>
      <dgm:t>
        <a:bodyPr/>
        <a:lstStyle/>
        <a:p>
          <a:endParaRPr lang="en-US"/>
        </a:p>
      </dgm:t>
    </dgm:pt>
    <dgm:pt modelId="{9DD072DE-924C-4E9E-A169-44258200B8EB}" type="sibTrans" cxnId="{299B7433-AAD2-4A8C-B117-36C7AB0E05B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2358BF4-76DD-420A-A48A-43F9AC317E82}">
      <dgm:prSet/>
      <dgm:spPr>
        <a:solidFill>
          <a:srgbClr val="C00000"/>
        </a:solidFill>
      </dgm:spPr>
      <dgm:t>
        <a:bodyPr/>
        <a:lstStyle/>
        <a:p>
          <a:r>
            <a:rPr lang="hr-HR" b="1"/>
            <a:t>Treće, sudjelovanje u zajednici vjernika može pružiti podršku i društvenu povezanost, što je važno za mentalno zdravlje.</a:t>
          </a:r>
          <a:endParaRPr lang="en-US"/>
        </a:p>
      </dgm:t>
    </dgm:pt>
    <dgm:pt modelId="{60708D2B-A68F-4DB5-88E8-A3C5DA49241B}" type="parTrans" cxnId="{E3302653-27DE-44BB-AF07-F6DFBD08C66F}">
      <dgm:prSet/>
      <dgm:spPr/>
      <dgm:t>
        <a:bodyPr/>
        <a:lstStyle/>
        <a:p>
          <a:endParaRPr lang="en-US"/>
        </a:p>
      </dgm:t>
    </dgm:pt>
    <dgm:pt modelId="{32FF80B3-DBEC-4A9C-80DA-94D52FB2AED4}" type="sibTrans" cxnId="{E3302653-27DE-44BB-AF07-F6DFBD08C66F}">
      <dgm:prSet/>
      <dgm:spPr/>
      <dgm:t>
        <a:bodyPr/>
        <a:lstStyle/>
        <a:p>
          <a:endParaRPr lang="en-US"/>
        </a:p>
      </dgm:t>
    </dgm:pt>
    <dgm:pt modelId="{2017F03C-272D-40E2-B158-BF4508598A2A}" type="pres">
      <dgm:prSet presAssocID="{D7216BEB-15D4-4A1C-B20B-6E42E9BCC46E}" presName="diagram" presStyleCnt="0">
        <dgm:presLayoutVars>
          <dgm:dir/>
          <dgm:resizeHandles val="exact"/>
        </dgm:presLayoutVars>
      </dgm:prSet>
      <dgm:spPr/>
    </dgm:pt>
    <dgm:pt modelId="{1BD62A2C-259A-44E9-873D-DEE409239482}" type="pres">
      <dgm:prSet presAssocID="{316AF0E1-8F53-4B06-A755-A11C6B68709F}" presName="node" presStyleLbl="node1" presStyleIdx="0" presStyleCnt="4" custLinFactNeighborX="-46722" custLinFactNeighborY="-775">
        <dgm:presLayoutVars>
          <dgm:bulletEnabled val="1"/>
        </dgm:presLayoutVars>
      </dgm:prSet>
      <dgm:spPr/>
    </dgm:pt>
    <dgm:pt modelId="{744C8E01-E8FC-45A3-B9B2-208E1F37B8FA}" type="pres">
      <dgm:prSet presAssocID="{9C361FE4-C14D-4115-ACBE-BEDA8DF2BE1A}" presName="sibTrans" presStyleLbl="sibTrans2D1" presStyleIdx="0" presStyleCnt="3"/>
      <dgm:spPr/>
    </dgm:pt>
    <dgm:pt modelId="{4028AC28-36EC-4BB1-879D-7357D619519C}" type="pres">
      <dgm:prSet presAssocID="{9C361FE4-C14D-4115-ACBE-BEDA8DF2BE1A}" presName="connectorText" presStyleLbl="sibTrans2D1" presStyleIdx="0" presStyleCnt="3"/>
      <dgm:spPr/>
    </dgm:pt>
    <dgm:pt modelId="{DEFEB377-A42E-4E12-AF83-663A65B203A6}" type="pres">
      <dgm:prSet presAssocID="{BBDC3D14-639F-49BB-8665-546B285D6269}" presName="node" presStyleLbl="node1" presStyleIdx="1" presStyleCnt="4" custLinFactNeighborX="-20914" custLinFactNeighborY="-3740">
        <dgm:presLayoutVars>
          <dgm:bulletEnabled val="1"/>
        </dgm:presLayoutVars>
      </dgm:prSet>
      <dgm:spPr/>
    </dgm:pt>
    <dgm:pt modelId="{C5E96FDF-F7BF-4CFC-91AC-D670C951B263}" type="pres">
      <dgm:prSet presAssocID="{EE422DA5-D80B-42C4-9B2D-9FFDEC8AE2FF}" presName="sibTrans" presStyleLbl="sibTrans2D1" presStyleIdx="1" presStyleCnt="3"/>
      <dgm:spPr/>
    </dgm:pt>
    <dgm:pt modelId="{D2215294-9264-4B5F-AAF4-8D2A4D744F0D}" type="pres">
      <dgm:prSet presAssocID="{EE422DA5-D80B-42C4-9B2D-9FFDEC8AE2FF}" presName="connectorText" presStyleLbl="sibTrans2D1" presStyleIdx="1" presStyleCnt="3"/>
      <dgm:spPr/>
    </dgm:pt>
    <dgm:pt modelId="{034D9273-813E-4E1F-B4E7-410A332EEF95}" type="pres">
      <dgm:prSet presAssocID="{4754A734-B883-4BFB-9990-39AA8C951B9B}" presName="node" presStyleLbl="node1" presStyleIdx="2" presStyleCnt="4" custLinFactNeighborX="33734" custLinFactNeighborY="-852">
        <dgm:presLayoutVars>
          <dgm:bulletEnabled val="1"/>
        </dgm:presLayoutVars>
      </dgm:prSet>
      <dgm:spPr/>
    </dgm:pt>
    <dgm:pt modelId="{3670E221-BD7E-4B17-8ED1-5B62385A565D}" type="pres">
      <dgm:prSet presAssocID="{9DD072DE-924C-4E9E-A169-44258200B8EB}" presName="sibTrans" presStyleLbl="sibTrans2D1" presStyleIdx="2" presStyleCnt="3"/>
      <dgm:spPr/>
    </dgm:pt>
    <dgm:pt modelId="{75C35746-B452-4AB9-8E24-48CCF8E9E9CD}" type="pres">
      <dgm:prSet presAssocID="{9DD072DE-924C-4E9E-A169-44258200B8EB}" presName="connectorText" presStyleLbl="sibTrans2D1" presStyleIdx="2" presStyleCnt="3"/>
      <dgm:spPr/>
    </dgm:pt>
    <dgm:pt modelId="{DB7A91A2-95C7-4517-8BC6-8EB95CDF9803}" type="pres">
      <dgm:prSet presAssocID="{72358BF4-76DD-420A-A48A-43F9AC317E82}" presName="node" presStyleLbl="node1" presStyleIdx="3" presStyleCnt="4" custLinFactX="-53223" custLinFactNeighborX="-100000" custLinFactNeighborY="3531">
        <dgm:presLayoutVars>
          <dgm:bulletEnabled val="1"/>
        </dgm:presLayoutVars>
      </dgm:prSet>
      <dgm:spPr/>
    </dgm:pt>
  </dgm:ptLst>
  <dgm:cxnLst>
    <dgm:cxn modelId="{3762680D-E304-419B-8368-8E48A6E4002A}" type="presOf" srcId="{72358BF4-76DD-420A-A48A-43F9AC317E82}" destId="{DB7A91A2-95C7-4517-8BC6-8EB95CDF9803}" srcOrd="0" destOrd="0" presId="urn:microsoft.com/office/officeart/2005/8/layout/process5"/>
    <dgm:cxn modelId="{5661A818-CEDF-4BA3-ACD9-E11302A2E887}" srcId="{D7216BEB-15D4-4A1C-B20B-6E42E9BCC46E}" destId="{BBDC3D14-639F-49BB-8665-546B285D6269}" srcOrd="1" destOrd="0" parTransId="{47C2C435-6B4A-44CC-8620-3EDE502B0729}" sibTransId="{EE422DA5-D80B-42C4-9B2D-9FFDEC8AE2FF}"/>
    <dgm:cxn modelId="{37251C2B-EC62-431E-9CD7-B980795F0875}" type="presOf" srcId="{9DD072DE-924C-4E9E-A169-44258200B8EB}" destId="{75C35746-B452-4AB9-8E24-48CCF8E9E9CD}" srcOrd="1" destOrd="0" presId="urn:microsoft.com/office/officeart/2005/8/layout/process5"/>
    <dgm:cxn modelId="{C2FD1B2F-FC06-4C87-A09C-EE7C29915E12}" type="presOf" srcId="{EE422DA5-D80B-42C4-9B2D-9FFDEC8AE2FF}" destId="{D2215294-9264-4B5F-AAF4-8D2A4D744F0D}" srcOrd="1" destOrd="0" presId="urn:microsoft.com/office/officeart/2005/8/layout/process5"/>
    <dgm:cxn modelId="{299B7433-AAD2-4A8C-B117-36C7AB0E05B6}" srcId="{D7216BEB-15D4-4A1C-B20B-6E42E9BCC46E}" destId="{4754A734-B883-4BFB-9990-39AA8C951B9B}" srcOrd="2" destOrd="0" parTransId="{08EC8A7B-CE2C-46F7-ABF6-8DC183A63788}" sibTransId="{9DD072DE-924C-4E9E-A169-44258200B8EB}"/>
    <dgm:cxn modelId="{DDC19165-55D3-42AE-A116-63F70F3116B7}" type="presOf" srcId="{9C361FE4-C14D-4115-ACBE-BEDA8DF2BE1A}" destId="{744C8E01-E8FC-45A3-B9B2-208E1F37B8FA}" srcOrd="0" destOrd="0" presId="urn:microsoft.com/office/officeart/2005/8/layout/process5"/>
    <dgm:cxn modelId="{8A303F4A-B0C4-46ED-950E-DB09F3FC3291}" srcId="{D7216BEB-15D4-4A1C-B20B-6E42E9BCC46E}" destId="{316AF0E1-8F53-4B06-A755-A11C6B68709F}" srcOrd="0" destOrd="0" parTransId="{3ABFCBE6-952A-4696-A4D3-B0D985EBE277}" sibTransId="{9C361FE4-C14D-4115-ACBE-BEDA8DF2BE1A}"/>
    <dgm:cxn modelId="{A561CE4B-4600-417D-A272-98FBF56C9058}" type="presOf" srcId="{D7216BEB-15D4-4A1C-B20B-6E42E9BCC46E}" destId="{2017F03C-272D-40E2-B158-BF4508598A2A}" srcOrd="0" destOrd="0" presId="urn:microsoft.com/office/officeart/2005/8/layout/process5"/>
    <dgm:cxn modelId="{E3302653-27DE-44BB-AF07-F6DFBD08C66F}" srcId="{D7216BEB-15D4-4A1C-B20B-6E42E9BCC46E}" destId="{72358BF4-76DD-420A-A48A-43F9AC317E82}" srcOrd="3" destOrd="0" parTransId="{60708D2B-A68F-4DB5-88E8-A3C5DA49241B}" sibTransId="{32FF80B3-DBEC-4A9C-80DA-94D52FB2AED4}"/>
    <dgm:cxn modelId="{6F569D98-9424-4429-B1C1-E215C2C0A452}" type="presOf" srcId="{316AF0E1-8F53-4B06-A755-A11C6B68709F}" destId="{1BD62A2C-259A-44E9-873D-DEE409239482}" srcOrd="0" destOrd="0" presId="urn:microsoft.com/office/officeart/2005/8/layout/process5"/>
    <dgm:cxn modelId="{9B1335B6-5000-4C5A-B7D0-A13C04391DE0}" type="presOf" srcId="{9C361FE4-C14D-4115-ACBE-BEDA8DF2BE1A}" destId="{4028AC28-36EC-4BB1-879D-7357D619519C}" srcOrd="1" destOrd="0" presId="urn:microsoft.com/office/officeart/2005/8/layout/process5"/>
    <dgm:cxn modelId="{1C25E7C6-AC19-4E27-BDB1-8B9543CE8783}" type="presOf" srcId="{9DD072DE-924C-4E9E-A169-44258200B8EB}" destId="{3670E221-BD7E-4B17-8ED1-5B62385A565D}" srcOrd="0" destOrd="0" presId="urn:microsoft.com/office/officeart/2005/8/layout/process5"/>
    <dgm:cxn modelId="{24B655CD-266F-4F78-B3E2-99F0EDE4ABEA}" type="presOf" srcId="{BBDC3D14-639F-49BB-8665-546B285D6269}" destId="{DEFEB377-A42E-4E12-AF83-663A65B203A6}" srcOrd="0" destOrd="0" presId="urn:microsoft.com/office/officeart/2005/8/layout/process5"/>
    <dgm:cxn modelId="{04583FF8-9DCA-4CFC-90C3-87C737A79A32}" type="presOf" srcId="{EE422DA5-D80B-42C4-9B2D-9FFDEC8AE2FF}" destId="{C5E96FDF-F7BF-4CFC-91AC-D670C951B263}" srcOrd="0" destOrd="0" presId="urn:microsoft.com/office/officeart/2005/8/layout/process5"/>
    <dgm:cxn modelId="{8D75A3FF-B3E3-42C7-AF38-BF29954167A8}" type="presOf" srcId="{4754A734-B883-4BFB-9990-39AA8C951B9B}" destId="{034D9273-813E-4E1F-B4E7-410A332EEF95}" srcOrd="0" destOrd="0" presId="urn:microsoft.com/office/officeart/2005/8/layout/process5"/>
    <dgm:cxn modelId="{427E3BAC-6D47-4913-88A5-A28EA5C3B6F6}" type="presParOf" srcId="{2017F03C-272D-40E2-B158-BF4508598A2A}" destId="{1BD62A2C-259A-44E9-873D-DEE409239482}" srcOrd="0" destOrd="0" presId="urn:microsoft.com/office/officeart/2005/8/layout/process5"/>
    <dgm:cxn modelId="{70DDDD2D-634B-4187-807E-15DE85602C5B}" type="presParOf" srcId="{2017F03C-272D-40E2-B158-BF4508598A2A}" destId="{744C8E01-E8FC-45A3-B9B2-208E1F37B8FA}" srcOrd="1" destOrd="0" presId="urn:microsoft.com/office/officeart/2005/8/layout/process5"/>
    <dgm:cxn modelId="{73395C76-FDCF-4563-98CA-604A93BEB501}" type="presParOf" srcId="{744C8E01-E8FC-45A3-B9B2-208E1F37B8FA}" destId="{4028AC28-36EC-4BB1-879D-7357D619519C}" srcOrd="0" destOrd="0" presId="urn:microsoft.com/office/officeart/2005/8/layout/process5"/>
    <dgm:cxn modelId="{A5F24FC3-092C-4FD2-A8DC-5F0B61A8EAEF}" type="presParOf" srcId="{2017F03C-272D-40E2-B158-BF4508598A2A}" destId="{DEFEB377-A42E-4E12-AF83-663A65B203A6}" srcOrd="2" destOrd="0" presId="urn:microsoft.com/office/officeart/2005/8/layout/process5"/>
    <dgm:cxn modelId="{42641319-3550-4061-8D5C-F3BC8061B9A7}" type="presParOf" srcId="{2017F03C-272D-40E2-B158-BF4508598A2A}" destId="{C5E96FDF-F7BF-4CFC-91AC-D670C951B263}" srcOrd="3" destOrd="0" presId="urn:microsoft.com/office/officeart/2005/8/layout/process5"/>
    <dgm:cxn modelId="{2E48600F-4E3F-4E90-83D2-506853BA13C4}" type="presParOf" srcId="{C5E96FDF-F7BF-4CFC-91AC-D670C951B263}" destId="{D2215294-9264-4B5F-AAF4-8D2A4D744F0D}" srcOrd="0" destOrd="0" presId="urn:microsoft.com/office/officeart/2005/8/layout/process5"/>
    <dgm:cxn modelId="{F05F9062-348C-479A-A79E-78EB90A73C23}" type="presParOf" srcId="{2017F03C-272D-40E2-B158-BF4508598A2A}" destId="{034D9273-813E-4E1F-B4E7-410A332EEF95}" srcOrd="4" destOrd="0" presId="urn:microsoft.com/office/officeart/2005/8/layout/process5"/>
    <dgm:cxn modelId="{5F12B6DC-2E36-472F-88A3-08149C63F66D}" type="presParOf" srcId="{2017F03C-272D-40E2-B158-BF4508598A2A}" destId="{3670E221-BD7E-4B17-8ED1-5B62385A565D}" srcOrd="5" destOrd="0" presId="urn:microsoft.com/office/officeart/2005/8/layout/process5"/>
    <dgm:cxn modelId="{2A086E88-FBDE-4626-88D2-C0781EBAF0FB}" type="presParOf" srcId="{3670E221-BD7E-4B17-8ED1-5B62385A565D}" destId="{75C35746-B452-4AB9-8E24-48CCF8E9E9CD}" srcOrd="0" destOrd="0" presId="urn:microsoft.com/office/officeart/2005/8/layout/process5"/>
    <dgm:cxn modelId="{0884C446-3B57-4156-9F26-949811D28ECA}" type="presParOf" srcId="{2017F03C-272D-40E2-B158-BF4508598A2A}" destId="{DB7A91A2-95C7-4517-8BC6-8EB95CDF9803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37F45D-CDD5-42CE-A943-C0184F3D9DA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BB84F28-B8B4-4405-B278-CE11BB739714}">
      <dgm:prSet phldrT="[Tekst]" phldr="1"/>
      <dgm:spPr/>
      <dgm:t>
        <a:bodyPr/>
        <a:lstStyle/>
        <a:p>
          <a:endParaRPr lang="hr-HR" dirty="0"/>
        </a:p>
      </dgm:t>
    </dgm:pt>
    <dgm:pt modelId="{21EC302F-3C7A-48D0-932A-5E768369733D}" type="parTrans" cxnId="{AC778FDA-46A8-44E3-8A6F-38AFCE93AB07}">
      <dgm:prSet/>
      <dgm:spPr/>
      <dgm:t>
        <a:bodyPr/>
        <a:lstStyle/>
        <a:p>
          <a:endParaRPr lang="hr-HR"/>
        </a:p>
      </dgm:t>
    </dgm:pt>
    <dgm:pt modelId="{175E7318-1B36-41F9-A4A5-7FF21AD58D77}" type="sibTrans" cxnId="{AC778FDA-46A8-44E3-8A6F-38AFCE93AB0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hr-HR"/>
        </a:p>
      </dgm:t>
      <dgm:extLst>
        <a:ext uri="{E40237B7-FDA0-4F09-8148-C483321AD2D9}">
          <dgm14:cNvPr xmlns:dgm14="http://schemas.microsoft.com/office/drawing/2010/diagram" id="0" name="" descr="Slika na kojoj se prikazuje crno-bijelo&#10;&#10;Opis je automatski generiran">
            <a:extLst>
              <a:ext uri="{FF2B5EF4-FFF2-40B4-BE49-F238E27FC236}">
                <a16:creationId xmlns:a16="http://schemas.microsoft.com/office/drawing/2014/main" id="{28C65899-DE41-F15B-4B2D-E8020143B963}"/>
              </a:ext>
            </a:extLst>
          </dgm14:cNvPr>
        </a:ext>
      </dgm:extLst>
    </dgm:pt>
    <dgm:pt modelId="{CE1845A9-40FF-4583-B9A5-69A62D24AD90}" type="pres">
      <dgm:prSet presAssocID="{0B37F45D-CDD5-42CE-A943-C0184F3D9DA4}" presName="Name0" presStyleCnt="0">
        <dgm:presLayoutVars>
          <dgm:chMax val="7"/>
          <dgm:chPref val="7"/>
          <dgm:dir/>
        </dgm:presLayoutVars>
      </dgm:prSet>
      <dgm:spPr/>
    </dgm:pt>
    <dgm:pt modelId="{3C07C226-2E5A-4A15-9DA8-68B0D965B9CB}" type="pres">
      <dgm:prSet presAssocID="{0B37F45D-CDD5-42CE-A943-C0184F3D9DA4}" presName="Name1" presStyleCnt="0"/>
      <dgm:spPr/>
    </dgm:pt>
    <dgm:pt modelId="{7F8AD8F1-371B-4A5A-882A-5C48E9C14E91}" type="pres">
      <dgm:prSet presAssocID="{175E7318-1B36-41F9-A4A5-7FF21AD58D77}" presName="picture_1" presStyleCnt="0"/>
      <dgm:spPr/>
    </dgm:pt>
    <dgm:pt modelId="{7F01E851-1EAB-4F5C-B6C0-4962D2FECEB8}" type="pres">
      <dgm:prSet presAssocID="{175E7318-1B36-41F9-A4A5-7FF21AD58D77}" presName="pictureRepeatNode" presStyleLbl="alignImgPlace1" presStyleIdx="0" presStyleCnt="1" custScaleX="175254" custScaleY="180861" custLinFactNeighborX="-5762" custLinFactNeighborY="1324"/>
      <dgm:spPr/>
    </dgm:pt>
    <dgm:pt modelId="{F53B3628-4590-4BDD-9656-6B4B6474EAD5}" type="pres">
      <dgm:prSet presAssocID="{FBB84F28-B8B4-4405-B278-CE11BB739714}" presName="text_1" presStyleLbl="node1" presStyleIdx="0" presStyleCnt="0" custFlipVert="1" custFlipHor="1" custScaleX="6429" custScaleY="13089">
        <dgm:presLayoutVars>
          <dgm:bulletEnabled val="1"/>
        </dgm:presLayoutVars>
      </dgm:prSet>
      <dgm:spPr/>
    </dgm:pt>
  </dgm:ptLst>
  <dgm:cxnLst>
    <dgm:cxn modelId="{B0883D01-1648-4A6D-AE6D-2DBBA45F5BFA}" type="presOf" srcId="{FBB84F28-B8B4-4405-B278-CE11BB739714}" destId="{F53B3628-4590-4BDD-9656-6B4B6474EAD5}" srcOrd="0" destOrd="0" presId="urn:microsoft.com/office/officeart/2008/layout/CircularPictureCallout"/>
    <dgm:cxn modelId="{5B0EAC2F-0842-490B-AF9D-D0DB3A5D91C2}" type="presOf" srcId="{175E7318-1B36-41F9-A4A5-7FF21AD58D77}" destId="{7F01E851-1EAB-4F5C-B6C0-4962D2FECEB8}" srcOrd="0" destOrd="0" presId="urn:microsoft.com/office/officeart/2008/layout/CircularPictureCallout"/>
    <dgm:cxn modelId="{44D95F8A-974F-4304-902D-79FEEC0893C0}" type="presOf" srcId="{0B37F45D-CDD5-42CE-A943-C0184F3D9DA4}" destId="{CE1845A9-40FF-4583-B9A5-69A62D24AD90}" srcOrd="0" destOrd="0" presId="urn:microsoft.com/office/officeart/2008/layout/CircularPictureCallout"/>
    <dgm:cxn modelId="{AC778FDA-46A8-44E3-8A6F-38AFCE93AB07}" srcId="{0B37F45D-CDD5-42CE-A943-C0184F3D9DA4}" destId="{FBB84F28-B8B4-4405-B278-CE11BB739714}" srcOrd="0" destOrd="0" parTransId="{21EC302F-3C7A-48D0-932A-5E768369733D}" sibTransId="{175E7318-1B36-41F9-A4A5-7FF21AD58D77}"/>
    <dgm:cxn modelId="{8E5AD1FB-9CF1-44FD-BF6E-061201370F3C}" type="presParOf" srcId="{CE1845A9-40FF-4583-B9A5-69A62D24AD90}" destId="{3C07C226-2E5A-4A15-9DA8-68B0D965B9CB}" srcOrd="0" destOrd="0" presId="urn:microsoft.com/office/officeart/2008/layout/CircularPictureCallout"/>
    <dgm:cxn modelId="{1A03A5AA-37A3-4C7E-91BB-72A208EBFEDE}" type="presParOf" srcId="{3C07C226-2E5A-4A15-9DA8-68B0D965B9CB}" destId="{7F8AD8F1-371B-4A5A-882A-5C48E9C14E91}" srcOrd="0" destOrd="0" presId="urn:microsoft.com/office/officeart/2008/layout/CircularPictureCallout"/>
    <dgm:cxn modelId="{55158EB4-EE87-4FE6-8C38-35DF31A6EF3B}" type="presParOf" srcId="{7F8AD8F1-371B-4A5A-882A-5C48E9C14E91}" destId="{7F01E851-1EAB-4F5C-B6C0-4962D2FECEB8}" srcOrd="0" destOrd="0" presId="urn:microsoft.com/office/officeart/2008/layout/CircularPictureCallout"/>
    <dgm:cxn modelId="{148297F4-5F33-46FB-B9FA-5FFA77ED1447}" type="presParOf" srcId="{3C07C226-2E5A-4A15-9DA8-68B0D965B9CB}" destId="{F53B3628-4590-4BDD-9656-6B4B6474EAD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E5A8C-7688-40EF-84ED-0AA0ED977207}">
      <dsp:nvSpPr>
        <dsp:cNvPr id="0" name=""/>
        <dsp:cNvSpPr/>
      </dsp:nvSpPr>
      <dsp:spPr>
        <a:xfrm>
          <a:off x="943676" y="1129441"/>
          <a:ext cx="1887352" cy="18873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79658-96F1-4240-9D7E-8214B6EF6A3D}">
      <dsp:nvSpPr>
        <dsp:cNvPr id="0" name=""/>
        <dsp:cNvSpPr/>
      </dsp:nvSpPr>
      <dsp:spPr>
        <a:xfrm flipH="1">
          <a:off x="538544" y="2183094"/>
          <a:ext cx="130816" cy="517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 dirty="0"/>
        </a:p>
      </dsp:txBody>
      <dsp:txXfrm>
        <a:off x="538544" y="2183094"/>
        <a:ext cx="130816" cy="51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62A2C-259A-44E9-873D-DEE409239482}">
      <dsp:nvSpPr>
        <dsp:cNvPr id="0" name=""/>
        <dsp:cNvSpPr/>
      </dsp:nvSpPr>
      <dsp:spPr>
        <a:xfrm>
          <a:off x="0" y="0"/>
          <a:ext cx="3223442" cy="193406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Uzimajući u obzir prednosti i ograničenja, Biblija se može koristiti kao alat za jačanje duševnog zdravlja na nekoliko načina.</a:t>
          </a:r>
          <a:endParaRPr lang="en-US" sz="2000" kern="1200" dirty="0"/>
        </a:p>
      </dsp:txBody>
      <dsp:txXfrm>
        <a:off x="56647" y="56647"/>
        <a:ext cx="3110148" cy="1820771"/>
      </dsp:txXfrm>
    </dsp:sp>
    <dsp:sp modelId="{744C8E01-E8FC-45A3-B9B2-208E1F37B8FA}">
      <dsp:nvSpPr>
        <dsp:cNvPr id="0" name=""/>
        <dsp:cNvSpPr/>
      </dsp:nvSpPr>
      <dsp:spPr>
        <a:xfrm>
          <a:off x="3682847" y="567325"/>
          <a:ext cx="1106748" cy="79941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682847" y="727208"/>
        <a:ext cx="866924" cy="479647"/>
      </dsp:txXfrm>
    </dsp:sp>
    <dsp:sp modelId="{DEFEB377-A42E-4E12-AF83-663A65B203A6}">
      <dsp:nvSpPr>
        <dsp:cNvPr id="0" name=""/>
        <dsp:cNvSpPr/>
      </dsp:nvSpPr>
      <dsp:spPr>
        <a:xfrm>
          <a:off x="5311646" y="0"/>
          <a:ext cx="3223442" cy="193406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Prvo, čitanje Biblije može biti oblik meditacije koji može pomoći u smanjenju stresa i tjeskobe. </a:t>
          </a:r>
          <a:endParaRPr lang="en-US" sz="2000" kern="1200" dirty="0"/>
        </a:p>
      </dsp:txBody>
      <dsp:txXfrm>
        <a:off x="5368293" y="56647"/>
        <a:ext cx="3110148" cy="1820771"/>
      </dsp:txXfrm>
    </dsp:sp>
    <dsp:sp modelId="{C5E96FDF-F7BF-4CFC-91AC-D670C951B263}">
      <dsp:nvSpPr>
        <dsp:cNvPr id="0" name=""/>
        <dsp:cNvSpPr/>
      </dsp:nvSpPr>
      <dsp:spPr>
        <a:xfrm rot="3674700">
          <a:off x="7407889" y="2153289"/>
          <a:ext cx="771493" cy="79941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7498141" y="2181520"/>
        <a:ext cx="479647" cy="540045"/>
      </dsp:txXfrm>
    </dsp:sp>
    <dsp:sp modelId="{034D9273-813E-4E1F-B4E7-410A332EEF95}">
      <dsp:nvSpPr>
        <dsp:cNvPr id="0" name=""/>
        <dsp:cNvSpPr/>
      </dsp:nvSpPr>
      <dsp:spPr>
        <a:xfrm>
          <a:off x="7073193" y="3210210"/>
          <a:ext cx="3223442" cy="193406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/>
            <a:t>Drugo, molitva i razmišljanje o biblijskim načelima mogu pomoći ljudima da izgrade emocionalnu otpornost i razviju osjećaj zahvalnosti i smirenosti. </a:t>
          </a:r>
          <a:endParaRPr lang="en-US" sz="2000" kern="1200"/>
        </a:p>
      </dsp:txBody>
      <dsp:txXfrm>
        <a:off x="7129840" y="3266857"/>
        <a:ext cx="3110148" cy="1820771"/>
      </dsp:txXfrm>
    </dsp:sp>
    <dsp:sp modelId="{3670E221-BD7E-4B17-8ED1-5B62385A565D}">
      <dsp:nvSpPr>
        <dsp:cNvPr id="0" name=""/>
        <dsp:cNvSpPr/>
      </dsp:nvSpPr>
      <dsp:spPr>
        <a:xfrm rot="10790413">
          <a:off x="4185876" y="3787237"/>
          <a:ext cx="2040375" cy="79941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425700" y="3946786"/>
        <a:ext cx="1800551" cy="479647"/>
      </dsp:txXfrm>
    </dsp:sp>
    <dsp:sp modelId="{DB7A91A2-95C7-4517-8BC6-8EB95CDF9803}">
      <dsp:nvSpPr>
        <dsp:cNvPr id="0" name=""/>
        <dsp:cNvSpPr/>
      </dsp:nvSpPr>
      <dsp:spPr>
        <a:xfrm>
          <a:off x="0" y="3229935"/>
          <a:ext cx="3223442" cy="193406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/>
            <a:t>Treće, sudjelovanje u zajednici vjernika može pružiti podršku i društvenu povezanost, što je važno za mentalno zdravlje.</a:t>
          </a:r>
          <a:endParaRPr lang="en-US" sz="2000" kern="1200"/>
        </a:p>
      </dsp:txBody>
      <dsp:txXfrm>
        <a:off x="56647" y="3286582"/>
        <a:ext cx="3110148" cy="1820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1E851-1EAB-4F5C-B6C0-4962D2FECEB8}">
      <dsp:nvSpPr>
        <dsp:cNvPr id="0" name=""/>
        <dsp:cNvSpPr/>
      </dsp:nvSpPr>
      <dsp:spPr>
        <a:xfrm>
          <a:off x="106348" y="251041"/>
          <a:ext cx="2819252" cy="2909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B3628-4590-4BDD-9656-6B4B6474EAD5}">
      <dsp:nvSpPr>
        <dsp:cNvPr id="0" name=""/>
        <dsp:cNvSpPr/>
      </dsp:nvSpPr>
      <dsp:spPr>
        <a:xfrm flipH="1" flipV="1">
          <a:off x="1575571" y="1965024"/>
          <a:ext cx="66189" cy="694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 dirty="0"/>
        </a:p>
      </dsp:txBody>
      <dsp:txXfrm rot="10800000">
        <a:off x="1575571" y="1965024"/>
        <a:ext cx="66189" cy="69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6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0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0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3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2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7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1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823CE6-9FF3-00C6-DC3E-F6BEE0362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350" y="541965"/>
            <a:ext cx="5745250" cy="2536516"/>
          </a:xfrm>
        </p:spPr>
        <p:txBody>
          <a:bodyPr>
            <a:normAutofit/>
          </a:bodyPr>
          <a:lstStyle/>
          <a:p>
            <a:r>
              <a:rPr lang="hr-HR" sz="5400" dirty="0"/>
              <a:t>	</a:t>
            </a:r>
            <a:r>
              <a:rPr lang="hr-HR" sz="5400" b="1" i="0" dirty="0"/>
              <a:t>BIBLIJA I DUŠEVNO ZDRAVLJE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4C14A93-15F4-C478-FD00-BE930E3DC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350" y="5791199"/>
            <a:ext cx="3834392" cy="513681"/>
          </a:xfrm>
        </p:spPr>
        <p:txBody>
          <a:bodyPr>
            <a:normAutofit/>
          </a:bodyPr>
          <a:lstStyle/>
          <a:p>
            <a:pPr algn="l"/>
            <a:r>
              <a:rPr lang="hr-HR"/>
              <a:t>Bernardica Strabić</a:t>
            </a:r>
            <a:endParaRPr lang="hr-HR" dirty="0"/>
          </a:p>
        </p:txBody>
      </p:sp>
      <p:pic>
        <p:nvPicPr>
          <p:cNvPr id="10" name="Slika 9" descr="Slika na kojoj se prikazuje tekst, knjiga, Naslovnica knjige, stacionarno&#10;&#10;Opis je automatski generiran">
            <a:extLst>
              <a:ext uri="{FF2B5EF4-FFF2-40B4-BE49-F238E27FC236}">
                <a16:creationId xmlns:a16="http://schemas.microsoft.com/office/drawing/2014/main" id="{3CC806CC-8D44-FE56-3F66-EE34691E3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65" y="1134484"/>
            <a:ext cx="3183435" cy="48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1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1E4FD-2F2E-97DC-06A8-A8217EBB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69" y="160256"/>
            <a:ext cx="7071536" cy="3817855"/>
          </a:xfrm>
        </p:spPr>
        <p:txBody>
          <a:bodyPr>
            <a:normAutofit/>
          </a:bodyPr>
          <a:lstStyle/>
          <a:p>
            <a:r>
              <a:rPr lang="hr-HR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Psalam 23</a:t>
            </a:r>
            <a:br>
              <a:rPr lang="hr-HR" sz="1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1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Jahve je pastir moj:</a:t>
            </a:r>
            <a:b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ni u čem ja ne oskudijevam;</a:t>
            </a:r>
            <a:b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 na poljanama zelenim</a:t>
            </a:r>
            <a:b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on mi daje odmora.</a:t>
            </a:r>
            <a:b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Na vrutke me </a:t>
            </a:r>
            <a:r>
              <a:rPr lang="hr-HR" sz="2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tihane</a:t>
            </a:r>
            <a: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 vodi</a:t>
            </a:r>
            <a:b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 i krijepi dušu moju.</a:t>
            </a:r>
            <a:b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Stazama pravim on me upravlja</a:t>
            </a:r>
            <a:b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radi imena svojega.</a:t>
            </a:r>
            <a:endParaRPr lang="hr-HR" sz="3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4195293-94FF-6274-CA04-B0BE7021F4B8}"/>
              </a:ext>
            </a:extLst>
          </p:cNvPr>
          <p:cNvSpPr txBox="1"/>
          <p:nvPr/>
        </p:nvSpPr>
        <p:spPr>
          <a:xfrm>
            <a:off x="6995454" y="1566952"/>
            <a:ext cx="50802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latin typeface="Century" panose="02040604050505020304" pitchFamily="18" charset="0"/>
            </a:endParaRPr>
          </a:p>
          <a:p>
            <a:r>
              <a:rPr lang="hr-HR" sz="2000" b="1" dirty="0">
                <a:latin typeface="Century" panose="02040604050505020304" pitchFamily="18" charset="0"/>
              </a:rPr>
              <a:t>Izaija 41,10</a:t>
            </a:r>
          </a:p>
          <a:p>
            <a:r>
              <a:rPr lang="hr-HR" sz="3200" b="1" dirty="0">
                <a:latin typeface="Century" panose="02040604050505020304" pitchFamily="18" charset="0"/>
              </a:rPr>
              <a:t>Ne boj se jer ja sam s tobom; ne obaziri se plaho jer ja sam Bog tvoj. Ja te krijepim i pomažem ti, podupirem te pobjedničkom desnicom.</a:t>
            </a:r>
          </a:p>
        </p:txBody>
      </p:sp>
    </p:spTree>
    <p:extLst>
      <p:ext uri="{BB962C8B-B14F-4D97-AF65-F5344CB8AC3E}">
        <p14:creationId xmlns:p14="http://schemas.microsoft.com/office/powerpoint/2010/main" val="236560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1E4FD-2F2E-97DC-06A8-A8217EBB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94" y="3429000"/>
            <a:ext cx="7071536" cy="1738421"/>
          </a:xfrm>
        </p:spPr>
        <p:txBody>
          <a:bodyPr>
            <a:normAutofit/>
          </a:bodyPr>
          <a:lstStyle/>
          <a:p>
            <a:r>
              <a:rPr lang="hr-HR" sz="3700" dirty="0">
                <a:latin typeface="Century" panose="02040604050505020304" pitchFamily="18" charset="0"/>
              </a:rPr>
              <a:t> </a:t>
            </a:r>
            <a:r>
              <a:rPr lang="hr-HR" sz="3700" b="1" dirty="0">
                <a:latin typeface="Century" panose="02040604050505020304" pitchFamily="18" charset="0"/>
              </a:rPr>
              <a:t>Isus je rekao sve će proći, moje riječi nikada.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49FD86-E2AC-122F-B905-3FA90875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295" y="1049077"/>
            <a:ext cx="6571807" cy="2379924"/>
          </a:xfrm>
        </p:spPr>
        <p:txBody>
          <a:bodyPr>
            <a:normAutofit/>
          </a:bodyPr>
          <a:lstStyle/>
          <a:p>
            <a:r>
              <a:rPr lang="hr-HR" sz="3200" b="1" dirty="0"/>
              <a:t>Čitajući Sveto pismo tj. Riječ Božju dolazimo do istine. Istina uvijek oslobađa. Riječ Božja je ta koja nam daje smisao života. </a:t>
            </a:r>
          </a:p>
        </p:txBody>
      </p:sp>
      <p:pic>
        <p:nvPicPr>
          <p:cNvPr id="6" name="Slika 5" descr="Slika na kojoj se prikazuje odijevanje, Ljudsko lice, osoba, čovjek&#10;&#10;Opis je automatski generiran">
            <a:extLst>
              <a:ext uri="{FF2B5EF4-FFF2-40B4-BE49-F238E27FC236}">
                <a16:creationId xmlns:a16="http://schemas.microsoft.com/office/drawing/2014/main" id="{63CA7FAF-820A-81E1-1EC9-036A5184F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8" r="27892" b="-1"/>
          <a:stretch/>
        </p:blipFill>
        <p:spPr>
          <a:xfrm>
            <a:off x="7613102" y="10"/>
            <a:ext cx="4578898" cy="6857990"/>
          </a:xfrm>
          <a:custGeom>
            <a:avLst/>
            <a:gdLst/>
            <a:ahLst/>
            <a:cxnLst/>
            <a:rect l="l" t="t" r="r" b="b"/>
            <a:pathLst>
              <a:path w="4578898" h="6844352">
                <a:moveTo>
                  <a:pt x="2085784" y="0"/>
                </a:moveTo>
                <a:lnTo>
                  <a:pt x="4578898" y="0"/>
                </a:lnTo>
                <a:lnTo>
                  <a:pt x="4578898" y="6844352"/>
                </a:lnTo>
                <a:lnTo>
                  <a:pt x="0" y="68443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61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19A338-36D9-767F-F7EB-CEC5752ED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903" y="1263192"/>
            <a:ext cx="5772431" cy="5247371"/>
          </a:xfrm>
        </p:spPr>
        <p:txBody>
          <a:bodyPr>
            <a:normAutofit/>
          </a:bodyPr>
          <a:lstStyle/>
          <a:p>
            <a:r>
              <a:rPr lang="hr-HR" sz="3400" b="1" dirty="0"/>
              <a:t>Riječ Božja je živa riječ Isus Krist.</a:t>
            </a:r>
          </a:p>
          <a:p>
            <a:r>
              <a:rPr lang="hr-HR" sz="3400" b="1" dirty="0"/>
              <a:t>On je put, istina i život. Samo on može zahvatiti čitavo biće, duh, dušu i tijelo</a:t>
            </a:r>
          </a:p>
          <a:p>
            <a:r>
              <a:rPr lang="hr-HR" sz="3400" b="1" dirty="0"/>
              <a:t>Dubine ne može nitko zahvatiti doli sam Bog koji je jedini lijek za duh, dušu i tijelo.</a:t>
            </a:r>
          </a:p>
        </p:txBody>
      </p:sp>
      <p:pic>
        <p:nvPicPr>
          <p:cNvPr id="8" name="Slika 7" descr="Slika na kojoj se prikazuje oblak, vanjski, nebo, trava&#10;&#10;Opis je automatski generiran">
            <a:extLst>
              <a:ext uri="{FF2B5EF4-FFF2-40B4-BE49-F238E27FC236}">
                <a16:creationId xmlns:a16="http://schemas.microsoft.com/office/drawing/2014/main" id="{3070F5D0-250D-B260-51C4-114C59A78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996229"/>
            <a:ext cx="5029200" cy="28289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55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F80062-9E70-14EA-E11F-3BDF8EBC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98" y="377073"/>
            <a:ext cx="5644067" cy="60614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800" b="1" dirty="0"/>
              <a:t>Ako spoznamo zapravo tko smo i koji nam je cilj, dakako ćemo brinuti za svoje zdravlje duše koja može biti zdrava samo onda ako je slobodna u Bogu.</a:t>
            </a:r>
          </a:p>
          <a:p>
            <a:pPr>
              <a:lnSpc>
                <a:spcPct val="90000"/>
              </a:lnSpc>
            </a:pPr>
            <a:r>
              <a:rPr lang="hr-HR" sz="2800" b="1" dirty="0"/>
              <a:t>Nahranjeni Riječju Božjom, tada smo sposobni odabrati dobro od zla, činiti dobro, odabrati pravi put i kad sve svjetovno izgubimo potpuno smo svjesni da smo bogati jer bogatstvo je zdrava duša u kojoj je Riječ Božja upisana.</a:t>
            </a:r>
          </a:p>
          <a:p>
            <a:pPr>
              <a:lnSpc>
                <a:spcPct val="90000"/>
              </a:lnSpc>
            </a:pPr>
            <a:r>
              <a:rPr lang="hr-HR" sz="2800" b="1" dirty="0"/>
              <a:t>Ako po njoj živimo ona ima svoj cilj, nebo. Svjesni da smo ljubljena djeca BOŽJA i da se vraćamo svome OCU, Amen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slikanje, tekst, Dječja umjetnost, skeč&#10;&#10;Opis je automatski generiran">
            <a:extLst>
              <a:ext uri="{FF2B5EF4-FFF2-40B4-BE49-F238E27FC236}">
                <a16:creationId xmlns:a16="http://schemas.microsoft.com/office/drawing/2014/main" id="{913C8DE6-D703-53FE-4C75-4733BA9DF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02" y="1695918"/>
            <a:ext cx="5110163" cy="389724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258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BC5530D9-E5EC-4F53-9718-FD7F2F124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E8EC9D40-708B-4955-84A6-7F0067CDF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5811"/>
            <a:ext cx="3448424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369A0D-E65D-776F-49AF-1E2DF4D5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4" y="226243"/>
            <a:ext cx="2228972" cy="1909201"/>
          </a:xfrm>
        </p:spPr>
        <p:txBody>
          <a:bodyPr anchor="t">
            <a:normAutofit/>
          </a:bodyPr>
          <a:lstStyle/>
          <a:p>
            <a:r>
              <a:rPr lang="hr-HR" sz="3600" cap="none" dirty="0">
                <a:latin typeface="Century" panose="02040604050505020304" pitchFamily="18" charset="0"/>
              </a:rPr>
              <a:t>Mt 24,35</a:t>
            </a:r>
          </a:p>
        </p:txBody>
      </p: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ADB9E8D0-9447-46F3-9ECE-EE314C367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07147E-BCF7-C2BB-4C73-B7EF57AA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3857"/>
            <a:ext cx="7630025" cy="291288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hr-HR" sz="4800" b="1" dirty="0"/>
              <a:t>Nebo i zemlja proći će, </a:t>
            </a:r>
          </a:p>
          <a:p>
            <a:pPr marL="0" indent="0" algn="ctr">
              <a:buNone/>
            </a:pPr>
            <a:r>
              <a:rPr lang="hr-HR" sz="4800" b="1" dirty="0"/>
              <a:t>ali riječi moje neće proći.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B8790D80-4D61-0EA0-D6FA-26E3B5E17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1624886"/>
              </p:ext>
            </p:extLst>
          </p:nvPr>
        </p:nvGraphicFramePr>
        <p:xfrm>
          <a:off x="8441267" y="1744532"/>
          <a:ext cx="3217333" cy="336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0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CBEC74-60D7-667C-A7E1-18C4D6008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827" y="1556951"/>
            <a:ext cx="10264346" cy="5132173"/>
          </a:xfrm>
        </p:spPr>
        <p:txBody>
          <a:bodyPr>
            <a:normAutofit/>
          </a:bodyPr>
          <a:lstStyle/>
          <a:p>
            <a:r>
              <a:rPr lang="hr-HR" sz="3600" b="1" dirty="0"/>
              <a:t>Biblija je jedna od najutjecajnijih knjiga u povijesti, a njezina poruka ima duboki utjecaj na mnoge aspekte ljudskog života, uključujući i duševno zdravlje. </a:t>
            </a:r>
          </a:p>
          <a:p>
            <a:r>
              <a:rPr lang="pl-PL" sz="3600" b="1" dirty="0"/>
              <a:t>Jedna od najvažnijih poruka Biblije je poruka nade. </a:t>
            </a:r>
          </a:p>
          <a:p>
            <a:r>
              <a:rPr lang="hr-HR" sz="3600" b="1" dirty="0"/>
              <a:t>Mnogi ljudi koji se suočavaju s teškim životnim situacijama nalaze utjehu u Bibliji i njezinoj poruci nade.</a:t>
            </a:r>
          </a:p>
        </p:txBody>
      </p:sp>
    </p:spTree>
    <p:extLst>
      <p:ext uri="{BB962C8B-B14F-4D97-AF65-F5344CB8AC3E}">
        <p14:creationId xmlns:p14="http://schemas.microsoft.com/office/powerpoint/2010/main" val="20348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9156A3-927F-4136-8FB7-01C3618C7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66174" y="9137"/>
            <a:ext cx="2060770" cy="19997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B04D5A-A705-45EA-8F0E-8DA2EA396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03235" y="8484"/>
            <a:ext cx="4496950" cy="20004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CB4E4B-EC5D-4D4F-BFDF-CEDF17F65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473282"/>
            <a:ext cx="8670718" cy="152642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1D6D56-9A24-42C0-A137-242CEED58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454939" y="9137"/>
            <a:ext cx="470887" cy="19997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2A4864-4454-4BC4-8DC2-078B4DAC4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21974" y="8484"/>
            <a:ext cx="4670026" cy="689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731BA801-0C1C-2CBF-D43B-C422A8732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687361"/>
              </p:ext>
            </p:extLst>
          </p:nvPr>
        </p:nvGraphicFramePr>
        <p:xfrm>
          <a:off x="527132" y="2209099"/>
          <a:ext cx="3774704" cy="3911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ED7A00-E60F-EE33-7087-A3F2F7734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310" y="2209099"/>
            <a:ext cx="7085230" cy="4115501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3200" b="1" dirty="0"/>
              <a:t>Biblija može pružiti ljudima utjehu i nadu u teškim vremenima. </a:t>
            </a:r>
          </a:p>
          <a:p>
            <a:pPr>
              <a:lnSpc>
                <a:spcPct val="90000"/>
              </a:lnSpc>
            </a:pPr>
            <a:r>
              <a:rPr lang="hr-HR" sz="3200" b="1" dirty="0"/>
              <a:t>Mnoge priče u Bibliji govore o ljudima koji su preživjeli velike izazove zahvaljujući svojoj vjeri u Boga.</a:t>
            </a:r>
          </a:p>
          <a:p>
            <a:pPr>
              <a:lnSpc>
                <a:spcPct val="90000"/>
              </a:lnSpc>
            </a:pPr>
            <a:r>
              <a:rPr lang="hr-HR" sz="3200" b="1" dirty="0"/>
              <a:t>Kroz čitanje Biblije, ljudi mogu pronaći riječi utjehe i nade koje im mogu pomoći u prevladavanju teških situacija i pružiti im osjećaj smirenosti i duhovne stabilnosti.</a:t>
            </a:r>
          </a:p>
        </p:txBody>
      </p:sp>
    </p:spTree>
    <p:extLst>
      <p:ext uri="{BB962C8B-B14F-4D97-AF65-F5344CB8AC3E}">
        <p14:creationId xmlns:p14="http://schemas.microsoft.com/office/powerpoint/2010/main" val="11401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5C569A89-4BBD-4E62-9A37-D553FBF9F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895" y="-11953"/>
            <a:ext cx="8600105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985167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985167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985167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9851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890239" y="1"/>
            <a:ext cx="2499667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knjiga, u dvorani&#10;&#10;Opis je automatski generiran">
            <a:extLst>
              <a:ext uri="{FF2B5EF4-FFF2-40B4-BE49-F238E27FC236}">
                <a16:creationId xmlns:a16="http://schemas.microsoft.com/office/drawing/2014/main" id="{672C2769-3270-EACF-CEAD-8AFF6C064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1168"/>
            <a:ext cx="4967288" cy="33156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640E46-F330-EF49-E251-8436C8704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088" y="490194"/>
            <a:ext cx="5310188" cy="5580667"/>
          </a:xfrm>
        </p:spPr>
        <p:txBody>
          <a:bodyPr anchor="t">
            <a:noAutofit/>
          </a:bodyPr>
          <a:lstStyle/>
          <a:p>
            <a:r>
              <a:rPr lang="hr-HR" sz="2800" b="1" dirty="0"/>
              <a:t>Biblija također može biti alat za samopomoć. </a:t>
            </a:r>
          </a:p>
          <a:p>
            <a:r>
              <a:rPr lang="hr-HR" sz="2800" b="1" dirty="0"/>
              <a:t>Mnogi psalmi i proglasi u Bibliji govore o važnosti samopomoći i uključivanju u vlastitu brigu o sebi.</a:t>
            </a:r>
          </a:p>
          <a:p>
            <a:r>
              <a:rPr lang="hr-HR" sz="2800" b="1" dirty="0"/>
              <a:t>Biblijska načela kao što su ljubav, milost, suosjećanje i oprost mogu biti temelj za razvijanje emocionalne inteligencije i društvenih vještina, što može imati pozitivan utjecaj na duševno zdravlje.</a:t>
            </a:r>
          </a:p>
        </p:txBody>
      </p:sp>
    </p:spTree>
    <p:extLst>
      <p:ext uri="{BB962C8B-B14F-4D97-AF65-F5344CB8AC3E}">
        <p14:creationId xmlns:p14="http://schemas.microsoft.com/office/powerpoint/2010/main" val="28339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crtež, skeč, krug, umjetničko djelo&#10;&#10;Opis je automatski generiran">
            <a:extLst>
              <a:ext uri="{FF2B5EF4-FFF2-40B4-BE49-F238E27FC236}">
                <a16:creationId xmlns:a16="http://schemas.microsoft.com/office/drawing/2014/main" id="{2031DFFC-331E-C3B2-9374-37182378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r="8416" b="1"/>
          <a:stretch/>
        </p:blipFill>
        <p:spPr>
          <a:xfrm>
            <a:off x="259769" y="791571"/>
            <a:ext cx="4641961" cy="43371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03028"/>
            <a:ext cx="3296093" cy="17065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1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9137"/>
            <a:ext cx="5745707" cy="99596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356946" y="9137"/>
            <a:ext cx="714366" cy="20004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977116" y="9137"/>
            <a:ext cx="4214884" cy="7824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54CA0A-85F7-2BDE-978B-45D30D12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779" y="2009553"/>
            <a:ext cx="7084533" cy="4856931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3000" b="1" dirty="0"/>
              <a:t>Treba biti svjestan da je Biblija također otvorena za različita tumačenja i da neki dijelovi mogu biti kontroverzni ili neprimjereni u kontekstu psihološkog savjetovanja. Na primjer, neki dijelovi Biblije koji govore o kazni i osveti mogu biti opasni za ljude koji se bore s anksioznošću ili depresijom.</a:t>
            </a:r>
          </a:p>
          <a:p>
            <a:pPr>
              <a:lnSpc>
                <a:spcPct val="90000"/>
              </a:lnSpc>
            </a:pPr>
            <a:r>
              <a:rPr lang="hr-HR" sz="3000" b="1" dirty="0"/>
              <a:t> Stoga je važno da se Biblija koristi uz podršku stručnjaka za mentalno zdravlje kako bi se osigurala sigurnost i dobrobit ljudi.</a:t>
            </a:r>
          </a:p>
        </p:txBody>
      </p:sp>
    </p:spTree>
    <p:extLst>
      <p:ext uri="{BB962C8B-B14F-4D97-AF65-F5344CB8AC3E}">
        <p14:creationId xmlns:p14="http://schemas.microsoft.com/office/powerpoint/2010/main" val="1583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122F7E-BE38-4ED6-B882-31F599E0D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4226B-D7D2-40B5-9D20-C68AEA43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485860" cy="154172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2EC542-85CF-4333-82BD-70DDC109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1116"/>
            <a:ext cx="12192000" cy="109158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139D252-8D6C-AB37-DAAA-12782C392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445144"/>
              </p:ext>
            </p:extLst>
          </p:nvPr>
        </p:nvGraphicFramePr>
        <p:xfrm>
          <a:off x="708454" y="782595"/>
          <a:ext cx="10682217" cy="51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9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1E4FD-2F2E-97DC-06A8-A8217EBB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33" y="2193238"/>
            <a:ext cx="8603262" cy="24715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PSALAM 34</a:t>
            </a:r>
            <a:br>
              <a:rPr lang="hr-HR" sz="24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Pravednici zazivaju, i Jahve ih čuje,</a:t>
            </a: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izbavlja ih iz svih tjeskoba.</a:t>
            </a: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Blizu je Jahve onima koji su skršena srca,</a:t>
            </a: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 klonule duše spašava.</a:t>
            </a: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Mnoge nevolje ima pravednik,</a:t>
            </a: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ali ga Jahve od svih izbavlja.</a:t>
            </a: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On čuva sve kosti njegove:</a:t>
            </a: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ni jedna mu se neće slomiti.</a:t>
            </a: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Opakost bezbošca ubija,</a:t>
            </a: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platit će koji mrze pravednika.</a:t>
            </a: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Jahve izbavlja duše slugu svojih,</a:t>
            </a:r>
            <a:b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 neće platiti tko god se njemu utječe.</a:t>
            </a:r>
          </a:p>
        </p:txBody>
      </p:sp>
    </p:spTree>
    <p:extLst>
      <p:ext uri="{BB962C8B-B14F-4D97-AF65-F5344CB8AC3E}">
        <p14:creationId xmlns:p14="http://schemas.microsoft.com/office/powerpoint/2010/main" val="131646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1E4FD-2F2E-97DC-06A8-A8217EBB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97" y="687816"/>
            <a:ext cx="8094313" cy="5288778"/>
          </a:xfrm>
        </p:spPr>
        <p:txBody>
          <a:bodyPr>
            <a:normAutofit/>
          </a:bodyPr>
          <a:lstStyle/>
          <a:p>
            <a:r>
              <a:rPr lang="hr-HR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Mt 11,28-30:</a:t>
            </a:r>
            <a:br>
              <a:rPr lang="hr-HR" sz="12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13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4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Dođite k meni svi koji ste izmoreni i opterećeni i ja ću vas odmoriti. </a:t>
            </a:r>
            <a:br>
              <a:rPr lang="hr-HR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Uzmite jaram moj na sebe, učite se od mene jer sam krotka i ponizna srca i naći ćete spokoj dušama svojim. </a:t>
            </a:r>
            <a:br>
              <a:rPr lang="hr-HR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Uistinu, jaram je moj sladak i breme moje lako.</a:t>
            </a:r>
            <a:endParaRPr lang="hr-HR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4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1E4FD-2F2E-97DC-06A8-A8217EBB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7" y="2166792"/>
            <a:ext cx="4413528" cy="2135897"/>
          </a:xfrm>
        </p:spPr>
        <p:txBody>
          <a:bodyPr>
            <a:normAutofit/>
          </a:bodyPr>
          <a:lstStyle/>
          <a:p>
            <a:r>
              <a:rPr lang="hr-HR" sz="1200" b="1" dirty="0">
                <a:latin typeface="Century" panose="02040604050505020304" pitchFamily="18" charset="0"/>
              </a:rPr>
              <a:t>Psalam 147</a:t>
            </a:r>
            <a:br>
              <a:rPr lang="hr-HR" sz="1300" b="1" dirty="0">
                <a:latin typeface="Century" panose="02040604050505020304" pitchFamily="18" charset="0"/>
              </a:rPr>
            </a:br>
            <a:r>
              <a:rPr lang="hr-HR" sz="2400" b="1" dirty="0">
                <a:latin typeface="Century" panose="02040604050505020304" pitchFamily="18" charset="0"/>
              </a:rPr>
              <a:t>On, koji iscjeljuje srca slomljena i zavija rane njihove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2AFF405-897D-8146-6B67-00E7FD8735EC}"/>
              </a:ext>
            </a:extLst>
          </p:cNvPr>
          <p:cNvSpPr txBox="1"/>
          <p:nvPr/>
        </p:nvSpPr>
        <p:spPr>
          <a:xfrm>
            <a:off x="4666269" y="82377"/>
            <a:ext cx="730577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Century" panose="02040604050505020304" pitchFamily="18" charset="0"/>
              </a:rPr>
              <a:t>1 Kor 1,3-4</a:t>
            </a:r>
          </a:p>
          <a:p>
            <a:endParaRPr lang="hr-HR" b="1" dirty="0">
              <a:latin typeface="Century" panose="02040604050505020304" pitchFamily="18" charset="0"/>
            </a:endParaRPr>
          </a:p>
          <a:p>
            <a:r>
              <a:rPr lang="hr-HR" sz="2200" b="1" dirty="0">
                <a:latin typeface="Century" panose="02040604050505020304" pitchFamily="18" charset="0"/>
              </a:rPr>
              <a:t>1 Pavao, po Božjoj volji pozvan za apostola Krista Isusa, i brat </a:t>
            </a:r>
            <a:r>
              <a:rPr lang="hr-HR" sz="2200" b="1" dirty="0" err="1">
                <a:latin typeface="Century" panose="02040604050505020304" pitchFamily="18" charset="0"/>
              </a:rPr>
              <a:t>Sosten</a:t>
            </a:r>
            <a:r>
              <a:rPr lang="hr-HR" sz="2200" b="1" dirty="0">
                <a:latin typeface="Century" panose="02040604050505020304" pitchFamily="18" charset="0"/>
              </a:rPr>
              <a:t> 2 Crkvi Božjoj u Korintu - posvećenima u Kristu Isusu, pozvanicima, svetima, sa svima što na bilo kojemu mjestu prizivlju ime Isusa Krista, Gospodina našega, njihova i našega.</a:t>
            </a:r>
          </a:p>
          <a:p>
            <a:r>
              <a:rPr lang="hr-HR" sz="2200" b="1" dirty="0">
                <a:latin typeface="Century" panose="02040604050505020304" pitchFamily="18" charset="0"/>
              </a:rPr>
              <a:t>3 Milost vam i mir od Boga, Oca našega, i Gospodina Isusa Krista!</a:t>
            </a:r>
          </a:p>
          <a:p>
            <a:r>
              <a:rPr lang="hr-HR" sz="2200" b="1" dirty="0">
                <a:latin typeface="Century" panose="02040604050505020304" pitchFamily="18" charset="0"/>
              </a:rPr>
              <a:t>4 Zahvaljujem Bogu svojemu svagda za vas zbog milosti Božje koja vam je dana u Kristu Isusu: 5 u njemu se obogatiste u svemu - u svakoj riječi i svakom </a:t>
            </a:r>
            <a:r>
              <a:rPr lang="hr-HR" sz="2200" b="1" dirty="0" err="1">
                <a:latin typeface="Century" panose="02040604050505020304" pitchFamily="18" charset="0"/>
              </a:rPr>
              <a:t>spoznanju</a:t>
            </a:r>
            <a:r>
              <a:rPr lang="hr-HR" sz="2200" b="1" dirty="0">
                <a:latin typeface="Century" panose="02040604050505020304" pitchFamily="18" charset="0"/>
              </a:rPr>
              <a:t>. 6 Kako li se svjedočanstvo o Kristu utvrdilo u vama 7 te ne oskudijevate ni na jednom daru čekajući Objavljenje Gospodina našega Isusa Krista! 8 On će vas učiniti i postojanima do kraja, </a:t>
            </a:r>
            <a:r>
              <a:rPr lang="hr-HR" sz="2200" b="1" dirty="0" err="1">
                <a:latin typeface="Century" panose="02040604050505020304" pitchFamily="18" charset="0"/>
              </a:rPr>
              <a:t>besprigovornima</a:t>
            </a:r>
            <a:r>
              <a:rPr lang="hr-HR" sz="2200" b="1" dirty="0">
                <a:latin typeface="Century" panose="02040604050505020304" pitchFamily="18" charset="0"/>
              </a:rPr>
              <a:t> u Dan Gospodina našega Isusa Krista. 9 Vjeran je Bog koji vas pozva u zajedništvo Sina svojega Isusa Krista, Gospodina našega.</a:t>
            </a:r>
          </a:p>
        </p:txBody>
      </p:sp>
    </p:spTree>
    <p:extLst>
      <p:ext uri="{BB962C8B-B14F-4D97-AF65-F5344CB8AC3E}">
        <p14:creationId xmlns:p14="http://schemas.microsoft.com/office/powerpoint/2010/main" val="3524396807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</TotalTime>
  <Words>932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</vt:lpstr>
      <vt:lpstr>Univers Condensed Light</vt:lpstr>
      <vt:lpstr>Walbaum Display Light</vt:lpstr>
      <vt:lpstr>AngleLinesVTI</vt:lpstr>
      <vt:lpstr> BIBLIJA I DUŠEVNO ZDRAVLJE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PSALAM 34 Pravednici zazivaju, i Jahve ih čuje, izbavlja ih iz svih tjeskoba. Blizu je Jahve onima koji su skršena srca, a klonule duše spašava.  Mnoge nevolje ima pravednik, ali ga Jahve od svih izbavlja. On čuva sve kosti njegove: ni jedna mu se neće slomiti.  Opakost bezbošca ubija, platit će koji mrze pravednika. Jahve izbavlja duše slugu svojih, i neće platiti tko god se njemu utječe.</vt:lpstr>
      <vt:lpstr>Mt 11,28-30:   Dođite k meni svi koji ste izmoreni i opterećeni i ja ću vas odmoriti.  Uzmite jaram moj na sebe, učite se od mene jer sam krotka i ponizna srca i naći ćete spokoj dušama svojim.  Uistinu, jaram je moj sladak i breme moje lako.</vt:lpstr>
      <vt:lpstr>Psalam 147 On, koji iscjeljuje srca slomljena i zavija rane njihove</vt:lpstr>
      <vt:lpstr>Psalam 23  Jahve je pastir moj: ni u čem ja ne oskudijevam;  na poljanama zelenim on mi daje odmora. Na vrutke me tihane vodi  i krijepi dušu moju. Stazama pravim on me upravlja radi imena svojega.</vt:lpstr>
      <vt:lpstr> Isus je rekao sve će proći, moje riječi nikada. </vt:lpstr>
      <vt:lpstr>PowerPoint Presentation</vt:lpstr>
      <vt:lpstr>PowerPoint Presentation</vt:lpstr>
      <vt:lpstr>Mt 24,35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BIBLIJA I DUŠEVNO ZDRAVLJE</dc:title>
  <dc:creator>EMANUEL STRABIĆ</dc:creator>
  <cp:lastModifiedBy>Niko Bilić</cp:lastModifiedBy>
  <cp:revision>9</cp:revision>
  <dcterms:created xsi:type="dcterms:W3CDTF">2023-04-29T11:55:16Z</dcterms:created>
  <dcterms:modified xsi:type="dcterms:W3CDTF">2023-05-18T09:43:05Z</dcterms:modified>
</cp:coreProperties>
</file>